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1" r:id="rId6"/>
    <p:sldId id="267" r:id="rId7"/>
    <p:sldId id="260" r:id="rId8"/>
    <p:sldId id="270" r:id="rId9"/>
    <p:sldId id="266" r:id="rId10"/>
    <p:sldId id="271" r:id="rId11"/>
    <p:sldId id="273" r:id="rId12"/>
    <p:sldId id="265" r:id="rId13"/>
    <p:sldId id="272"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F0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E067D1-3293-48B8-A576-A35454B48B88}" type="doc">
      <dgm:prSet loTypeId="urn:microsoft.com/office/officeart/2005/8/layout/vList3" loCatId="list" qsTypeId="urn:microsoft.com/office/officeart/2005/8/quickstyle/simple1" qsCatId="simple" csTypeId="urn:microsoft.com/office/officeart/2005/8/colors/colorful1" csCatId="colorful" phldr="1"/>
      <dgm:spPr/>
    </dgm:pt>
    <dgm:pt modelId="{01938217-E353-4A01-B6ED-E13C0E9AB7B6}">
      <dgm:prSet phldrT="[Text]" custT="1"/>
      <dgm:spPr/>
      <dgm:t>
        <a:bodyPr/>
        <a:lstStyle/>
        <a:p>
          <a:r>
            <a:rPr lang="en-GB" sz="1800" b="1" dirty="0" smtClean="0">
              <a:solidFill>
                <a:schemeClr val="bg1"/>
              </a:solidFill>
              <a:latin typeface="Arial" panose="020B0604020202020204" pitchFamily="34" charset="0"/>
              <a:cs typeface="Arial" panose="020B0604020202020204" pitchFamily="34" charset="0"/>
            </a:rPr>
            <a:t>We work closely with schools to identify children that might need our help.  </a:t>
          </a:r>
          <a:endParaRPr lang="en-GB" sz="1800" b="1" dirty="0">
            <a:solidFill>
              <a:schemeClr val="bg1"/>
            </a:solidFill>
          </a:endParaRPr>
        </a:p>
      </dgm:t>
    </dgm:pt>
    <dgm:pt modelId="{DE5F4B7F-5A0E-4723-9426-301952C2AD2A}" type="parTrans" cxnId="{A688B095-D8EC-4315-9EDE-C341351ACDF9}">
      <dgm:prSet/>
      <dgm:spPr/>
      <dgm:t>
        <a:bodyPr/>
        <a:lstStyle/>
        <a:p>
          <a:endParaRPr lang="en-GB"/>
        </a:p>
      </dgm:t>
    </dgm:pt>
    <dgm:pt modelId="{F3D49147-6191-47A6-809E-EBA5BE2FF300}" type="sibTrans" cxnId="{A688B095-D8EC-4315-9EDE-C341351ACDF9}">
      <dgm:prSet/>
      <dgm:spPr/>
      <dgm:t>
        <a:bodyPr/>
        <a:lstStyle/>
        <a:p>
          <a:endParaRPr lang="en-GB"/>
        </a:p>
      </dgm:t>
    </dgm:pt>
    <dgm:pt modelId="{79797277-D3B8-4EC3-AF52-7F214C03ED62}">
      <dgm:prSet phldrT="[Text]" custT="1"/>
      <dgm:spPr/>
      <dgm:t>
        <a:bodyPr/>
        <a:lstStyle/>
        <a:p>
          <a:r>
            <a:rPr lang="en-GB" sz="1400" b="1" dirty="0" smtClean="0">
              <a:solidFill>
                <a:schemeClr val="bg1"/>
              </a:solidFill>
              <a:latin typeface="Arial" panose="020B0604020202020204" pitchFamily="34" charset="0"/>
              <a:cs typeface="Arial" panose="020B0604020202020204" pitchFamily="34" charset="0"/>
            </a:rPr>
            <a:t>We support children, young people and their families around: </a:t>
          </a:r>
        </a:p>
        <a:p>
          <a:r>
            <a:rPr lang="en-GB" sz="1400" b="1" dirty="0" smtClean="0">
              <a:solidFill>
                <a:schemeClr val="bg1"/>
              </a:solidFill>
              <a:latin typeface="Arial" panose="020B0604020202020204" pitchFamily="34" charset="0"/>
              <a:cs typeface="Arial" panose="020B0604020202020204" pitchFamily="34" charset="0"/>
            </a:rPr>
            <a:t>Physical, Social  &amp; Emotional health </a:t>
          </a:r>
          <a:endParaRPr lang="en-GB" sz="1400" b="1" dirty="0">
            <a:solidFill>
              <a:schemeClr val="bg1"/>
            </a:solidFill>
          </a:endParaRPr>
        </a:p>
      </dgm:t>
    </dgm:pt>
    <dgm:pt modelId="{99BA7D35-6E0B-423C-A136-0A28B229F51E}" type="parTrans" cxnId="{83208791-AD7F-4EBA-B67A-D2CD3733738E}">
      <dgm:prSet/>
      <dgm:spPr/>
      <dgm:t>
        <a:bodyPr/>
        <a:lstStyle/>
        <a:p>
          <a:endParaRPr lang="en-GB"/>
        </a:p>
      </dgm:t>
    </dgm:pt>
    <dgm:pt modelId="{506D747D-D5FC-461C-A6D2-F579BDDF9DB3}" type="sibTrans" cxnId="{83208791-AD7F-4EBA-B67A-D2CD3733738E}">
      <dgm:prSet/>
      <dgm:spPr/>
      <dgm:t>
        <a:bodyPr/>
        <a:lstStyle/>
        <a:p>
          <a:endParaRPr lang="en-GB"/>
        </a:p>
      </dgm:t>
    </dgm:pt>
    <dgm:pt modelId="{33E64B21-C106-4340-B1D2-FEAC349FA975}">
      <dgm:prSet custT="1"/>
      <dgm:spPr/>
      <dgm:t>
        <a:bodyPr/>
        <a:lstStyle/>
        <a:p>
          <a:r>
            <a:rPr lang="en-GB" sz="1800" b="1" dirty="0" smtClean="0">
              <a:solidFill>
                <a:schemeClr val="bg1"/>
              </a:solidFill>
              <a:latin typeface="Arial" panose="020B0604020202020204" pitchFamily="34" charset="0"/>
              <a:cs typeface="Arial" panose="020B0604020202020204" pitchFamily="34" charset="0"/>
            </a:rPr>
            <a:t>The school nurse team is made up of specialist public health nurses, nurses, and healthcare support workers.</a:t>
          </a:r>
        </a:p>
      </dgm:t>
    </dgm:pt>
    <dgm:pt modelId="{6DE64155-EA92-47D6-8B27-9331B5762950}" type="parTrans" cxnId="{4A0284E7-6B5B-4311-9C26-DEADA537C67A}">
      <dgm:prSet/>
      <dgm:spPr/>
      <dgm:t>
        <a:bodyPr/>
        <a:lstStyle/>
        <a:p>
          <a:endParaRPr lang="en-GB"/>
        </a:p>
      </dgm:t>
    </dgm:pt>
    <dgm:pt modelId="{C0B6DC35-F17A-466C-96C6-E3AB27EC1C72}" type="sibTrans" cxnId="{4A0284E7-6B5B-4311-9C26-DEADA537C67A}">
      <dgm:prSet/>
      <dgm:spPr/>
      <dgm:t>
        <a:bodyPr/>
        <a:lstStyle/>
        <a:p>
          <a:endParaRPr lang="en-GB"/>
        </a:p>
      </dgm:t>
    </dgm:pt>
    <dgm:pt modelId="{2BC4E00A-4182-4DE5-BF76-123C90570265}" type="pres">
      <dgm:prSet presAssocID="{9EE067D1-3293-48B8-A576-A35454B48B88}" presName="linearFlow" presStyleCnt="0">
        <dgm:presLayoutVars>
          <dgm:dir/>
          <dgm:resizeHandles val="exact"/>
        </dgm:presLayoutVars>
      </dgm:prSet>
      <dgm:spPr/>
    </dgm:pt>
    <dgm:pt modelId="{E5B26BC9-D29C-4FAA-813E-59D78604B86E}" type="pres">
      <dgm:prSet presAssocID="{33E64B21-C106-4340-B1D2-FEAC349FA975}" presName="composite" presStyleCnt="0"/>
      <dgm:spPr/>
    </dgm:pt>
    <dgm:pt modelId="{632D1AD5-79D2-4A85-B264-3C90D1DDB37C}" type="pres">
      <dgm:prSet presAssocID="{33E64B21-C106-4340-B1D2-FEAC349FA975}"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816863FE-76E3-463F-AF4D-F9B93D75C642}" type="pres">
      <dgm:prSet presAssocID="{33E64B21-C106-4340-B1D2-FEAC349FA975}" presName="txShp" presStyleLbl="node1" presStyleIdx="0" presStyleCnt="3">
        <dgm:presLayoutVars>
          <dgm:bulletEnabled val="1"/>
        </dgm:presLayoutVars>
      </dgm:prSet>
      <dgm:spPr/>
      <dgm:t>
        <a:bodyPr/>
        <a:lstStyle/>
        <a:p>
          <a:endParaRPr lang="en-GB"/>
        </a:p>
      </dgm:t>
    </dgm:pt>
    <dgm:pt modelId="{8B22C667-B495-42D4-A785-B3552B9AA6B0}" type="pres">
      <dgm:prSet presAssocID="{C0B6DC35-F17A-466C-96C6-E3AB27EC1C72}" presName="spacing" presStyleCnt="0"/>
      <dgm:spPr/>
    </dgm:pt>
    <dgm:pt modelId="{9FB3BAAD-6BCA-47D0-8DC4-AF7E4CE5BD08}" type="pres">
      <dgm:prSet presAssocID="{01938217-E353-4A01-B6ED-E13C0E9AB7B6}" presName="composite" presStyleCnt="0"/>
      <dgm:spPr/>
    </dgm:pt>
    <dgm:pt modelId="{9069E686-1B96-4A4E-BA78-DE7A8EA2AC53}" type="pres">
      <dgm:prSet presAssocID="{01938217-E353-4A01-B6ED-E13C0E9AB7B6}" presName="imgShp"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626D6967-83BC-4842-BF52-C49199B2F25E}" type="pres">
      <dgm:prSet presAssocID="{01938217-E353-4A01-B6ED-E13C0E9AB7B6}" presName="txShp" presStyleLbl="node1" presStyleIdx="1" presStyleCnt="3">
        <dgm:presLayoutVars>
          <dgm:bulletEnabled val="1"/>
        </dgm:presLayoutVars>
      </dgm:prSet>
      <dgm:spPr/>
      <dgm:t>
        <a:bodyPr/>
        <a:lstStyle/>
        <a:p>
          <a:endParaRPr lang="en-GB"/>
        </a:p>
      </dgm:t>
    </dgm:pt>
    <dgm:pt modelId="{9D507E4A-D391-462F-8D4B-CC45F51C724B}" type="pres">
      <dgm:prSet presAssocID="{F3D49147-6191-47A6-809E-EBA5BE2FF300}" presName="spacing" presStyleCnt="0"/>
      <dgm:spPr/>
    </dgm:pt>
    <dgm:pt modelId="{EDDD9DA9-73AA-4E06-B42D-46BCFEDB88A6}" type="pres">
      <dgm:prSet presAssocID="{79797277-D3B8-4EC3-AF52-7F214C03ED62}" presName="composite" presStyleCnt="0"/>
      <dgm:spPr/>
    </dgm:pt>
    <dgm:pt modelId="{121200B5-9A7A-40D2-8BE3-68FFDDF6D45A}" type="pres">
      <dgm:prSet presAssocID="{79797277-D3B8-4EC3-AF52-7F214C03ED62}" presName="imgShp"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 modelId="{AB5AB29E-459A-4FB5-A93F-B4E9E7F3B1C7}" type="pres">
      <dgm:prSet presAssocID="{79797277-D3B8-4EC3-AF52-7F214C03ED62}" presName="txShp" presStyleLbl="node1" presStyleIdx="2" presStyleCnt="3">
        <dgm:presLayoutVars>
          <dgm:bulletEnabled val="1"/>
        </dgm:presLayoutVars>
      </dgm:prSet>
      <dgm:spPr/>
      <dgm:t>
        <a:bodyPr/>
        <a:lstStyle/>
        <a:p>
          <a:endParaRPr lang="en-GB"/>
        </a:p>
      </dgm:t>
    </dgm:pt>
  </dgm:ptLst>
  <dgm:cxnLst>
    <dgm:cxn modelId="{4D81F9FF-A781-443A-8AC1-07962868EB5A}" type="presOf" srcId="{9EE067D1-3293-48B8-A576-A35454B48B88}" destId="{2BC4E00A-4182-4DE5-BF76-123C90570265}" srcOrd="0" destOrd="0" presId="urn:microsoft.com/office/officeart/2005/8/layout/vList3"/>
    <dgm:cxn modelId="{A688B095-D8EC-4315-9EDE-C341351ACDF9}" srcId="{9EE067D1-3293-48B8-A576-A35454B48B88}" destId="{01938217-E353-4A01-B6ED-E13C0E9AB7B6}" srcOrd="1" destOrd="0" parTransId="{DE5F4B7F-5A0E-4723-9426-301952C2AD2A}" sibTransId="{F3D49147-6191-47A6-809E-EBA5BE2FF300}"/>
    <dgm:cxn modelId="{D491C816-F687-478C-BF6A-80355DC5EB7B}" type="presOf" srcId="{33E64B21-C106-4340-B1D2-FEAC349FA975}" destId="{816863FE-76E3-463F-AF4D-F9B93D75C642}" srcOrd="0" destOrd="0" presId="urn:microsoft.com/office/officeart/2005/8/layout/vList3"/>
    <dgm:cxn modelId="{4A0284E7-6B5B-4311-9C26-DEADA537C67A}" srcId="{9EE067D1-3293-48B8-A576-A35454B48B88}" destId="{33E64B21-C106-4340-B1D2-FEAC349FA975}" srcOrd="0" destOrd="0" parTransId="{6DE64155-EA92-47D6-8B27-9331B5762950}" sibTransId="{C0B6DC35-F17A-466C-96C6-E3AB27EC1C72}"/>
    <dgm:cxn modelId="{83208791-AD7F-4EBA-B67A-D2CD3733738E}" srcId="{9EE067D1-3293-48B8-A576-A35454B48B88}" destId="{79797277-D3B8-4EC3-AF52-7F214C03ED62}" srcOrd="2" destOrd="0" parTransId="{99BA7D35-6E0B-423C-A136-0A28B229F51E}" sibTransId="{506D747D-D5FC-461C-A6D2-F579BDDF9DB3}"/>
    <dgm:cxn modelId="{95624975-257C-4604-8B17-5A9489BAE2A8}" type="presOf" srcId="{79797277-D3B8-4EC3-AF52-7F214C03ED62}" destId="{AB5AB29E-459A-4FB5-A93F-B4E9E7F3B1C7}" srcOrd="0" destOrd="0" presId="urn:microsoft.com/office/officeart/2005/8/layout/vList3"/>
    <dgm:cxn modelId="{4E249F95-CF7C-4669-9902-72D9A7DA832E}" type="presOf" srcId="{01938217-E353-4A01-B6ED-E13C0E9AB7B6}" destId="{626D6967-83BC-4842-BF52-C49199B2F25E}" srcOrd="0" destOrd="0" presId="urn:microsoft.com/office/officeart/2005/8/layout/vList3"/>
    <dgm:cxn modelId="{EAC85B75-06FE-4CBB-BD24-70747B5E3F1A}" type="presParOf" srcId="{2BC4E00A-4182-4DE5-BF76-123C90570265}" destId="{E5B26BC9-D29C-4FAA-813E-59D78604B86E}" srcOrd="0" destOrd="0" presId="urn:microsoft.com/office/officeart/2005/8/layout/vList3"/>
    <dgm:cxn modelId="{34F4BEF0-9030-44FB-91F4-79415FE033D0}" type="presParOf" srcId="{E5B26BC9-D29C-4FAA-813E-59D78604B86E}" destId="{632D1AD5-79D2-4A85-B264-3C90D1DDB37C}" srcOrd="0" destOrd="0" presId="urn:microsoft.com/office/officeart/2005/8/layout/vList3"/>
    <dgm:cxn modelId="{0D0A8161-6816-401A-9ED1-04AEA9F58121}" type="presParOf" srcId="{E5B26BC9-D29C-4FAA-813E-59D78604B86E}" destId="{816863FE-76E3-463F-AF4D-F9B93D75C642}" srcOrd="1" destOrd="0" presId="urn:microsoft.com/office/officeart/2005/8/layout/vList3"/>
    <dgm:cxn modelId="{5F246E3E-0380-4C27-8937-4BD825B8C38E}" type="presParOf" srcId="{2BC4E00A-4182-4DE5-BF76-123C90570265}" destId="{8B22C667-B495-42D4-A785-B3552B9AA6B0}" srcOrd="1" destOrd="0" presId="urn:microsoft.com/office/officeart/2005/8/layout/vList3"/>
    <dgm:cxn modelId="{2CB22C1C-FB5A-4D0C-A11A-D9F628184545}" type="presParOf" srcId="{2BC4E00A-4182-4DE5-BF76-123C90570265}" destId="{9FB3BAAD-6BCA-47D0-8DC4-AF7E4CE5BD08}" srcOrd="2" destOrd="0" presId="urn:microsoft.com/office/officeart/2005/8/layout/vList3"/>
    <dgm:cxn modelId="{86B3270C-5551-46F3-BD08-BC7610CFD1FD}" type="presParOf" srcId="{9FB3BAAD-6BCA-47D0-8DC4-AF7E4CE5BD08}" destId="{9069E686-1B96-4A4E-BA78-DE7A8EA2AC53}" srcOrd="0" destOrd="0" presId="urn:microsoft.com/office/officeart/2005/8/layout/vList3"/>
    <dgm:cxn modelId="{D1E51945-B752-4E94-A315-040D2AFB0897}" type="presParOf" srcId="{9FB3BAAD-6BCA-47D0-8DC4-AF7E4CE5BD08}" destId="{626D6967-83BC-4842-BF52-C49199B2F25E}" srcOrd="1" destOrd="0" presId="urn:microsoft.com/office/officeart/2005/8/layout/vList3"/>
    <dgm:cxn modelId="{E21A4492-5982-47B6-820E-3A7018A6DE87}" type="presParOf" srcId="{2BC4E00A-4182-4DE5-BF76-123C90570265}" destId="{9D507E4A-D391-462F-8D4B-CC45F51C724B}" srcOrd="3" destOrd="0" presId="urn:microsoft.com/office/officeart/2005/8/layout/vList3"/>
    <dgm:cxn modelId="{CC2C8B60-2D23-4AD7-9093-0009F954035E}" type="presParOf" srcId="{2BC4E00A-4182-4DE5-BF76-123C90570265}" destId="{EDDD9DA9-73AA-4E06-B42D-46BCFEDB88A6}" srcOrd="4" destOrd="0" presId="urn:microsoft.com/office/officeart/2005/8/layout/vList3"/>
    <dgm:cxn modelId="{15B8345D-577D-4EC9-B2FF-73C07E61620B}" type="presParOf" srcId="{EDDD9DA9-73AA-4E06-B42D-46BCFEDB88A6}" destId="{121200B5-9A7A-40D2-8BE3-68FFDDF6D45A}" srcOrd="0" destOrd="0" presId="urn:microsoft.com/office/officeart/2005/8/layout/vList3"/>
    <dgm:cxn modelId="{9A90213B-32C5-442D-AA4E-D6D3CDD870E8}" type="presParOf" srcId="{EDDD9DA9-73AA-4E06-B42D-46BCFEDB88A6}" destId="{AB5AB29E-459A-4FB5-A93F-B4E9E7F3B1C7}" srcOrd="1" destOrd="0" presId="urn:microsoft.com/office/officeart/2005/8/layout/vLis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1AA23B-F74C-4637-8CE1-B92E18B9E864}" type="doc">
      <dgm:prSet loTypeId="urn:microsoft.com/office/officeart/2005/8/layout/process1" loCatId="process" qsTypeId="urn:microsoft.com/office/officeart/2005/8/quickstyle/simple1" qsCatId="simple" csTypeId="urn:microsoft.com/office/officeart/2005/8/colors/colorful1" csCatId="colorful" phldr="1"/>
      <dgm:spPr/>
    </dgm:pt>
    <dgm:pt modelId="{576EBD6A-A154-4F50-ABBD-5F072E176662}">
      <dgm:prSet phldrT="[Text]"/>
      <dgm:spPr>
        <a:ln w="19050">
          <a:solidFill>
            <a:schemeClr val="tx1"/>
          </a:solidFill>
        </a:ln>
      </dgm:spPr>
      <dgm:t>
        <a:bodyPr/>
        <a:lstStyle/>
        <a:p>
          <a:r>
            <a:rPr lang="en-GB" b="1" dirty="0" smtClean="0"/>
            <a:t>Friendships</a:t>
          </a:r>
          <a:br>
            <a:rPr lang="en-GB" b="1" dirty="0" smtClean="0"/>
          </a:br>
          <a:r>
            <a:rPr lang="en-GB" b="1" dirty="0" smtClean="0"/>
            <a:t>&amp;</a:t>
          </a:r>
          <a:br>
            <a:rPr lang="en-GB" b="1" dirty="0" smtClean="0"/>
          </a:br>
          <a:r>
            <a:rPr lang="en-GB" b="1" dirty="0" smtClean="0"/>
            <a:t>Relationships</a:t>
          </a:r>
          <a:endParaRPr lang="en-GB" b="1" dirty="0"/>
        </a:p>
      </dgm:t>
    </dgm:pt>
    <dgm:pt modelId="{315584AA-44FC-4499-A58A-FE9DD45C7304}" type="parTrans" cxnId="{646C9731-DEA0-4C10-A6BC-77CAAEBD1698}">
      <dgm:prSet/>
      <dgm:spPr/>
      <dgm:t>
        <a:bodyPr/>
        <a:lstStyle/>
        <a:p>
          <a:endParaRPr lang="en-GB"/>
        </a:p>
      </dgm:t>
    </dgm:pt>
    <dgm:pt modelId="{0A467C43-B60A-4423-8457-F07C429748AF}" type="sibTrans" cxnId="{646C9731-DEA0-4C10-A6BC-77CAAEBD1698}">
      <dgm:prSet/>
      <dgm:spPr>
        <a:ln w="19050">
          <a:solidFill>
            <a:schemeClr val="tx1"/>
          </a:solidFill>
        </a:ln>
      </dgm:spPr>
      <dgm:t>
        <a:bodyPr/>
        <a:lstStyle/>
        <a:p>
          <a:endParaRPr lang="en-GB"/>
        </a:p>
      </dgm:t>
    </dgm:pt>
    <dgm:pt modelId="{AAC4C132-C367-49D5-B817-22A5CA5FDF2F}">
      <dgm:prSet phldrT="[Text]"/>
      <dgm:spPr>
        <a:ln w="19050">
          <a:solidFill>
            <a:schemeClr val="tx1"/>
          </a:solidFill>
        </a:ln>
      </dgm:spPr>
      <dgm:t>
        <a:bodyPr/>
        <a:lstStyle/>
        <a:p>
          <a:r>
            <a:rPr lang="en-GB" b="1" dirty="0" smtClean="0"/>
            <a:t>Change</a:t>
          </a:r>
          <a:endParaRPr lang="en-GB" b="1" dirty="0"/>
        </a:p>
      </dgm:t>
    </dgm:pt>
    <dgm:pt modelId="{EA645CC3-BA25-4BA8-8DF6-560911317F9C}" type="parTrans" cxnId="{CF5C509C-776E-4FC4-B87F-0E5867E6F793}">
      <dgm:prSet/>
      <dgm:spPr/>
      <dgm:t>
        <a:bodyPr/>
        <a:lstStyle/>
        <a:p>
          <a:endParaRPr lang="en-GB"/>
        </a:p>
      </dgm:t>
    </dgm:pt>
    <dgm:pt modelId="{4C84E974-6B0F-4D22-9761-FAE3BD92DE8F}" type="sibTrans" cxnId="{CF5C509C-776E-4FC4-B87F-0E5867E6F793}">
      <dgm:prSet/>
      <dgm:spPr>
        <a:ln w="19050">
          <a:solidFill>
            <a:schemeClr val="tx1"/>
          </a:solidFill>
        </a:ln>
      </dgm:spPr>
      <dgm:t>
        <a:bodyPr/>
        <a:lstStyle/>
        <a:p>
          <a:endParaRPr lang="en-GB"/>
        </a:p>
      </dgm:t>
    </dgm:pt>
    <dgm:pt modelId="{40FB2296-F951-444B-9B18-747E4693EE3F}">
      <dgm:prSet phldrT="[Text]"/>
      <dgm:spPr>
        <a:ln w="19050">
          <a:solidFill>
            <a:schemeClr val="tx1"/>
          </a:solidFill>
        </a:ln>
      </dgm:spPr>
      <dgm:t>
        <a:bodyPr/>
        <a:lstStyle/>
        <a:p>
          <a:r>
            <a:rPr lang="en-GB" b="1" dirty="0" smtClean="0"/>
            <a:t>School</a:t>
          </a:r>
          <a:br>
            <a:rPr lang="en-GB" b="1" dirty="0" smtClean="0"/>
          </a:br>
          <a:r>
            <a:rPr lang="en-GB" b="1" dirty="0" smtClean="0"/>
            <a:t>Exam stress</a:t>
          </a:r>
          <a:endParaRPr lang="en-GB" b="1" dirty="0"/>
        </a:p>
      </dgm:t>
    </dgm:pt>
    <dgm:pt modelId="{750D5976-EB84-4F77-8114-6972CC351FC6}" type="parTrans" cxnId="{D0BA8E53-5B84-474C-8F9E-A5B488303374}">
      <dgm:prSet/>
      <dgm:spPr/>
      <dgm:t>
        <a:bodyPr/>
        <a:lstStyle/>
        <a:p>
          <a:endParaRPr lang="en-GB"/>
        </a:p>
      </dgm:t>
    </dgm:pt>
    <dgm:pt modelId="{C8ADBACC-C16D-40C1-8B09-67E1D01C4F29}" type="sibTrans" cxnId="{D0BA8E53-5B84-474C-8F9E-A5B488303374}">
      <dgm:prSet/>
      <dgm:spPr>
        <a:ln w="19050">
          <a:solidFill>
            <a:schemeClr val="tx1"/>
          </a:solidFill>
        </a:ln>
      </dgm:spPr>
      <dgm:t>
        <a:bodyPr/>
        <a:lstStyle/>
        <a:p>
          <a:endParaRPr lang="en-GB"/>
        </a:p>
      </dgm:t>
    </dgm:pt>
    <dgm:pt modelId="{65CED969-BB27-4622-8475-867269451175}">
      <dgm:prSet/>
      <dgm:spPr>
        <a:ln w="19050">
          <a:solidFill>
            <a:schemeClr val="tx1"/>
          </a:solidFill>
        </a:ln>
      </dgm:spPr>
      <dgm:t>
        <a:bodyPr/>
        <a:lstStyle/>
        <a:p>
          <a:r>
            <a:rPr lang="en-GB" b="1" dirty="0" smtClean="0"/>
            <a:t>Sleep problems</a:t>
          </a:r>
          <a:endParaRPr lang="en-GB" b="1" dirty="0"/>
        </a:p>
      </dgm:t>
    </dgm:pt>
    <dgm:pt modelId="{C838B343-3556-4E63-8B89-239EA71CF211}" type="parTrans" cxnId="{5B003977-9B19-4CFE-A4AF-E6CD109528A6}">
      <dgm:prSet/>
      <dgm:spPr/>
      <dgm:t>
        <a:bodyPr/>
        <a:lstStyle/>
        <a:p>
          <a:endParaRPr lang="en-GB"/>
        </a:p>
      </dgm:t>
    </dgm:pt>
    <dgm:pt modelId="{B2BA6C7E-0B03-481F-962F-7C5789FB3686}" type="sibTrans" cxnId="{5B003977-9B19-4CFE-A4AF-E6CD109528A6}">
      <dgm:prSet/>
      <dgm:spPr>
        <a:ln w="19050">
          <a:solidFill>
            <a:schemeClr val="tx1"/>
          </a:solidFill>
        </a:ln>
      </dgm:spPr>
      <dgm:t>
        <a:bodyPr/>
        <a:lstStyle/>
        <a:p>
          <a:endParaRPr lang="en-GB"/>
        </a:p>
      </dgm:t>
    </dgm:pt>
    <dgm:pt modelId="{1AA37EF3-9563-45C6-A751-F0B532BDACE1}">
      <dgm:prSet/>
      <dgm:spPr>
        <a:ln w="19050">
          <a:solidFill>
            <a:schemeClr val="tx1"/>
          </a:solidFill>
        </a:ln>
      </dgm:spPr>
      <dgm:t>
        <a:bodyPr/>
        <a:lstStyle/>
        <a:p>
          <a:r>
            <a:rPr lang="en-GB" b="1" dirty="0" smtClean="0"/>
            <a:t>New </a:t>
          </a:r>
          <a:br>
            <a:rPr lang="en-GB" b="1" dirty="0" smtClean="0"/>
          </a:br>
          <a:r>
            <a:rPr lang="en-GB" b="1" dirty="0" smtClean="0"/>
            <a:t>Environment</a:t>
          </a:r>
          <a:endParaRPr lang="en-GB" b="1" dirty="0"/>
        </a:p>
      </dgm:t>
    </dgm:pt>
    <dgm:pt modelId="{BA658E4E-EC08-4EE1-AFA9-BD6B087DB080}" type="parTrans" cxnId="{B01C43F2-BBC5-4BDD-92CA-9BCF37301FE1}">
      <dgm:prSet/>
      <dgm:spPr/>
      <dgm:t>
        <a:bodyPr/>
        <a:lstStyle/>
        <a:p>
          <a:endParaRPr lang="en-GB"/>
        </a:p>
      </dgm:t>
    </dgm:pt>
    <dgm:pt modelId="{6AE73F9A-9A0A-4FBB-8D86-F63CAE103EE0}" type="sibTrans" cxnId="{B01C43F2-BBC5-4BDD-92CA-9BCF37301FE1}">
      <dgm:prSet/>
      <dgm:spPr/>
      <dgm:t>
        <a:bodyPr/>
        <a:lstStyle/>
        <a:p>
          <a:endParaRPr lang="en-GB"/>
        </a:p>
      </dgm:t>
    </dgm:pt>
    <dgm:pt modelId="{D5FE16CD-1F86-4DAC-BCC2-BA8F99F7498B}" type="pres">
      <dgm:prSet presAssocID="{511AA23B-F74C-4637-8CE1-B92E18B9E864}" presName="Name0" presStyleCnt="0">
        <dgm:presLayoutVars>
          <dgm:dir/>
          <dgm:resizeHandles val="exact"/>
        </dgm:presLayoutVars>
      </dgm:prSet>
      <dgm:spPr/>
    </dgm:pt>
    <dgm:pt modelId="{57590080-3340-4CFC-836F-2AC9C6C00494}" type="pres">
      <dgm:prSet presAssocID="{576EBD6A-A154-4F50-ABBD-5F072E176662}" presName="node" presStyleLbl="node1" presStyleIdx="0" presStyleCnt="5">
        <dgm:presLayoutVars>
          <dgm:bulletEnabled val="1"/>
        </dgm:presLayoutVars>
      </dgm:prSet>
      <dgm:spPr/>
      <dgm:t>
        <a:bodyPr/>
        <a:lstStyle/>
        <a:p>
          <a:endParaRPr lang="en-GB"/>
        </a:p>
      </dgm:t>
    </dgm:pt>
    <dgm:pt modelId="{801550AB-356B-44F5-812B-CB420E431F04}" type="pres">
      <dgm:prSet presAssocID="{0A467C43-B60A-4423-8457-F07C429748AF}" presName="sibTrans" presStyleLbl="sibTrans2D1" presStyleIdx="0" presStyleCnt="4"/>
      <dgm:spPr/>
      <dgm:t>
        <a:bodyPr/>
        <a:lstStyle/>
        <a:p>
          <a:endParaRPr lang="en-GB"/>
        </a:p>
      </dgm:t>
    </dgm:pt>
    <dgm:pt modelId="{84CE8402-8CFC-4307-A0A3-6CB5AEBD64EA}" type="pres">
      <dgm:prSet presAssocID="{0A467C43-B60A-4423-8457-F07C429748AF}" presName="connectorText" presStyleLbl="sibTrans2D1" presStyleIdx="0" presStyleCnt="4"/>
      <dgm:spPr/>
      <dgm:t>
        <a:bodyPr/>
        <a:lstStyle/>
        <a:p>
          <a:endParaRPr lang="en-GB"/>
        </a:p>
      </dgm:t>
    </dgm:pt>
    <dgm:pt modelId="{5AC92A9B-1E84-4D84-A2D3-59AF1F8D0CC1}" type="pres">
      <dgm:prSet presAssocID="{AAC4C132-C367-49D5-B817-22A5CA5FDF2F}" presName="node" presStyleLbl="node1" presStyleIdx="1" presStyleCnt="5">
        <dgm:presLayoutVars>
          <dgm:bulletEnabled val="1"/>
        </dgm:presLayoutVars>
      </dgm:prSet>
      <dgm:spPr/>
      <dgm:t>
        <a:bodyPr/>
        <a:lstStyle/>
        <a:p>
          <a:endParaRPr lang="en-GB"/>
        </a:p>
      </dgm:t>
    </dgm:pt>
    <dgm:pt modelId="{467AA7A3-78C6-4F0B-BE89-9347F7C19DB3}" type="pres">
      <dgm:prSet presAssocID="{4C84E974-6B0F-4D22-9761-FAE3BD92DE8F}" presName="sibTrans" presStyleLbl="sibTrans2D1" presStyleIdx="1" presStyleCnt="4"/>
      <dgm:spPr/>
      <dgm:t>
        <a:bodyPr/>
        <a:lstStyle/>
        <a:p>
          <a:endParaRPr lang="en-GB"/>
        </a:p>
      </dgm:t>
    </dgm:pt>
    <dgm:pt modelId="{CE6863FA-6F16-4C6B-8B05-65531F66C39A}" type="pres">
      <dgm:prSet presAssocID="{4C84E974-6B0F-4D22-9761-FAE3BD92DE8F}" presName="connectorText" presStyleLbl="sibTrans2D1" presStyleIdx="1" presStyleCnt="4"/>
      <dgm:spPr/>
      <dgm:t>
        <a:bodyPr/>
        <a:lstStyle/>
        <a:p>
          <a:endParaRPr lang="en-GB"/>
        </a:p>
      </dgm:t>
    </dgm:pt>
    <dgm:pt modelId="{5516012B-50A5-4147-8299-A0589F7CE507}" type="pres">
      <dgm:prSet presAssocID="{40FB2296-F951-444B-9B18-747E4693EE3F}" presName="node" presStyleLbl="node1" presStyleIdx="2" presStyleCnt="5">
        <dgm:presLayoutVars>
          <dgm:bulletEnabled val="1"/>
        </dgm:presLayoutVars>
      </dgm:prSet>
      <dgm:spPr/>
      <dgm:t>
        <a:bodyPr/>
        <a:lstStyle/>
        <a:p>
          <a:endParaRPr lang="en-GB"/>
        </a:p>
      </dgm:t>
    </dgm:pt>
    <dgm:pt modelId="{658FDF0B-4716-4E61-B926-8CEB949EFCA0}" type="pres">
      <dgm:prSet presAssocID="{C8ADBACC-C16D-40C1-8B09-67E1D01C4F29}" presName="sibTrans" presStyleLbl="sibTrans2D1" presStyleIdx="2" presStyleCnt="4"/>
      <dgm:spPr/>
      <dgm:t>
        <a:bodyPr/>
        <a:lstStyle/>
        <a:p>
          <a:endParaRPr lang="en-GB"/>
        </a:p>
      </dgm:t>
    </dgm:pt>
    <dgm:pt modelId="{8F5C9885-ACE4-4E22-B507-D6DD419D6B22}" type="pres">
      <dgm:prSet presAssocID="{C8ADBACC-C16D-40C1-8B09-67E1D01C4F29}" presName="connectorText" presStyleLbl="sibTrans2D1" presStyleIdx="2" presStyleCnt="4"/>
      <dgm:spPr/>
      <dgm:t>
        <a:bodyPr/>
        <a:lstStyle/>
        <a:p>
          <a:endParaRPr lang="en-GB"/>
        </a:p>
      </dgm:t>
    </dgm:pt>
    <dgm:pt modelId="{F8BBB68C-63AE-41ED-8654-FC8D09DAA2BC}" type="pres">
      <dgm:prSet presAssocID="{65CED969-BB27-4622-8475-867269451175}" presName="node" presStyleLbl="node1" presStyleIdx="3" presStyleCnt="5">
        <dgm:presLayoutVars>
          <dgm:bulletEnabled val="1"/>
        </dgm:presLayoutVars>
      </dgm:prSet>
      <dgm:spPr/>
      <dgm:t>
        <a:bodyPr/>
        <a:lstStyle/>
        <a:p>
          <a:endParaRPr lang="en-GB"/>
        </a:p>
      </dgm:t>
    </dgm:pt>
    <dgm:pt modelId="{8B503D46-46A7-4AEE-9668-8621B959DB9D}" type="pres">
      <dgm:prSet presAssocID="{B2BA6C7E-0B03-481F-962F-7C5789FB3686}" presName="sibTrans" presStyleLbl="sibTrans2D1" presStyleIdx="3" presStyleCnt="4"/>
      <dgm:spPr/>
      <dgm:t>
        <a:bodyPr/>
        <a:lstStyle/>
        <a:p>
          <a:endParaRPr lang="en-GB"/>
        </a:p>
      </dgm:t>
    </dgm:pt>
    <dgm:pt modelId="{8E59F398-9C86-4605-9E0F-E5A25163C32F}" type="pres">
      <dgm:prSet presAssocID="{B2BA6C7E-0B03-481F-962F-7C5789FB3686}" presName="connectorText" presStyleLbl="sibTrans2D1" presStyleIdx="3" presStyleCnt="4"/>
      <dgm:spPr/>
      <dgm:t>
        <a:bodyPr/>
        <a:lstStyle/>
        <a:p>
          <a:endParaRPr lang="en-GB"/>
        </a:p>
      </dgm:t>
    </dgm:pt>
    <dgm:pt modelId="{119BE0A6-AB8C-431F-A31F-83C2ABFD53A9}" type="pres">
      <dgm:prSet presAssocID="{1AA37EF3-9563-45C6-A751-F0B532BDACE1}" presName="node" presStyleLbl="node1" presStyleIdx="4" presStyleCnt="5">
        <dgm:presLayoutVars>
          <dgm:bulletEnabled val="1"/>
        </dgm:presLayoutVars>
      </dgm:prSet>
      <dgm:spPr/>
      <dgm:t>
        <a:bodyPr/>
        <a:lstStyle/>
        <a:p>
          <a:endParaRPr lang="en-GB"/>
        </a:p>
      </dgm:t>
    </dgm:pt>
  </dgm:ptLst>
  <dgm:cxnLst>
    <dgm:cxn modelId="{3475D8D1-E3A5-43D8-ACCA-54F93014B304}" type="presOf" srcId="{C8ADBACC-C16D-40C1-8B09-67E1D01C4F29}" destId="{658FDF0B-4716-4E61-B926-8CEB949EFCA0}" srcOrd="0" destOrd="0" presId="urn:microsoft.com/office/officeart/2005/8/layout/process1"/>
    <dgm:cxn modelId="{21941715-A0AC-4778-A0D8-A6089224F7CD}" type="presOf" srcId="{576EBD6A-A154-4F50-ABBD-5F072E176662}" destId="{57590080-3340-4CFC-836F-2AC9C6C00494}" srcOrd="0" destOrd="0" presId="urn:microsoft.com/office/officeart/2005/8/layout/process1"/>
    <dgm:cxn modelId="{996C0D5B-B051-4B8F-966C-DB79E26D416B}" type="presOf" srcId="{40FB2296-F951-444B-9B18-747E4693EE3F}" destId="{5516012B-50A5-4147-8299-A0589F7CE507}" srcOrd="0" destOrd="0" presId="urn:microsoft.com/office/officeart/2005/8/layout/process1"/>
    <dgm:cxn modelId="{5B003977-9B19-4CFE-A4AF-E6CD109528A6}" srcId="{511AA23B-F74C-4637-8CE1-B92E18B9E864}" destId="{65CED969-BB27-4622-8475-867269451175}" srcOrd="3" destOrd="0" parTransId="{C838B343-3556-4E63-8B89-239EA71CF211}" sibTransId="{B2BA6C7E-0B03-481F-962F-7C5789FB3686}"/>
    <dgm:cxn modelId="{F4EF6D69-3DCA-47E1-BE33-79C66755A3F7}" type="presOf" srcId="{0A467C43-B60A-4423-8457-F07C429748AF}" destId="{801550AB-356B-44F5-812B-CB420E431F04}" srcOrd="0" destOrd="0" presId="urn:microsoft.com/office/officeart/2005/8/layout/process1"/>
    <dgm:cxn modelId="{84E468EA-8249-4630-81C4-7D10F036FA75}" type="presOf" srcId="{1AA37EF3-9563-45C6-A751-F0B532BDACE1}" destId="{119BE0A6-AB8C-431F-A31F-83C2ABFD53A9}" srcOrd="0" destOrd="0" presId="urn:microsoft.com/office/officeart/2005/8/layout/process1"/>
    <dgm:cxn modelId="{B01C43F2-BBC5-4BDD-92CA-9BCF37301FE1}" srcId="{511AA23B-F74C-4637-8CE1-B92E18B9E864}" destId="{1AA37EF3-9563-45C6-A751-F0B532BDACE1}" srcOrd="4" destOrd="0" parTransId="{BA658E4E-EC08-4EE1-AFA9-BD6B087DB080}" sibTransId="{6AE73F9A-9A0A-4FBB-8D86-F63CAE103EE0}"/>
    <dgm:cxn modelId="{7FFF0441-FCC5-4F34-879E-288C08B3B106}" type="presOf" srcId="{0A467C43-B60A-4423-8457-F07C429748AF}" destId="{84CE8402-8CFC-4307-A0A3-6CB5AEBD64EA}" srcOrd="1" destOrd="0" presId="urn:microsoft.com/office/officeart/2005/8/layout/process1"/>
    <dgm:cxn modelId="{6861EFD2-5735-4F5F-844C-7BF651F9EC39}" type="presOf" srcId="{C8ADBACC-C16D-40C1-8B09-67E1D01C4F29}" destId="{8F5C9885-ACE4-4E22-B507-D6DD419D6B22}" srcOrd="1" destOrd="0" presId="urn:microsoft.com/office/officeart/2005/8/layout/process1"/>
    <dgm:cxn modelId="{C2F73786-E7B8-4E6E-8397-98E5F3D015F5}" type="presOf" srcId="{AAC4C132-C367-49D5-B817-22A5CA5FDF2F}" destId="{5AC92A9B-1E84-4D84-A2D3-59AF1F8D0CC1}" srcOrd="0" destOrd="0" presId="urn:microsoft.com/office/officeart/2005/8/layout/process1"/>
    <dgm:cxn modelId="{646C9731-DEA0-4C10-A6BC-77CAAEBD1698}" srcId="{511AA23B-F74C-4637-8CE1-B92E18B9E864}" destId="{576EBD6A-A154-4F50-ABBD-5F072E176662}" srcOrd="0" destOrd="0" parTransId="{315584AA-44FC-4499-A58A-FE9DD45C7304}" sibTransId="{0A467C43-B60A-4423-8457-F07C429748AF}"/>
    <dgm:cxn modelId="{C41D06C7-2BF9-4479-BF11-D9E057B30EBD}" type="presOf" srcId="{4C84E974-6B0F-4D22-9761-FAE3BD92DE8F}" destId="{467AA7A3-78C6-4F0B-BE89-9347F7C19DB3}" srcOrd="0" destOrd="0" presId="urn:microsoft.com/office/officeart/2005/8/layout/process1"/>
    <dgm:cxn modelId="{7C0A82A5-D399-44ED-AC27-37EF6B19558C}" type="presOf" srcId="{4C84E974-6B0F-4D22-9761-FAE3BD92DE8F}" destId="{CE6863FA-6F16-4C6B-8B05-65531F66C39A}" srcOrd="1" destOrd="0" presId="urn:microsoft.com/office/officeart/2005/8/layout/process1"/>
    <dgm:cxn modelId="{49BED9F4-3060-406B-B462-E7296EC8A9DE}" type="presOf" srcId="{B2BA6C7E-0B03-481F-962F-7C5789FB3686}" destId="{8E59F398-9C86-4605-9E0F-E5A25163C32F}" srcOrd="1" destOrd="0" presId="urn:microsoft.com/office/officeart/2005/8/layout/process1"/>
    <dgm:cxn modelId="{0150D4EB-CB9B-4CCA-AD97-D82757E9875A}" type="presOf" srcId="{65CED969-BB27-4622-8475-867269451175}" destId="{F8BBB68C-63AE-41ED-8654-FC8D09DAA2BC}" srcOrd="0" destOrd="0" presId="urn:microsoft.com/office/officeart/2005/8/layout/process1"/>
    <dgm:cxn modelId="{13E93AC0-B302-4D42-81AD-55A7C416194A}" type="presOf" srcId="{B2BA6C7E-0B03-481F-962F-7C5789FB3686}" destId="{8B503D46-46A7-4AEE-9668-8621B959DB9D}" srcOrd="0" destOrd="0" presId="urn:microsoft.com/office/officeart/2005/8/layout/process1"/>
    <dgm:cxn modelId="{D0BA8E53-5B84-474C-8F9E-A5B488303374}" srcId="{511AA23B-F74C-4637-8CE1-B92E18B9E864}" destId="{40FB2296-F951-444B-9B18-747E4693EE3F}" srcOrd="2" destOrd="0" parTransId="{750D5976-EB84-4F77-8114-6972CC351FC6}" sibTransId="{C8ADBACC-C16D-40C1-8B09-67E1D01C4F29}"/>
    <dgm:cxn modelId="{CF5C509C-776E-4FC4-B87F-0E5867E6F793}" srcId="{511AA23B-F74C-4637-8CE1-B92E18B9E864}" destId="{AAC4C132-C367-49D5-B817-22A5CA5FDF2F}" srcOrd="1" destOrd="0" parTransId="{EA645CC3-BA25-4BA8-8DF6-560911317F9C}" sibTransId="{4C84E974-6B0F-4D22-9761-FAE3BD92DE8F}"/>
    <dgm:cxn modelId="{1FAFC3C3-5D53-4601-BA38-872F579D6158}" type="presOf" srcId="{511AA23B-F74C-4637-8CE1-B92E18B9E864}" destId="{D5FE16CD-1F86-4DAC-BCC2-BA8F99F7498B}" srcOrd="0" destOrd="0" presId="urn:microsoft.com/office/officeart/2005/8/layout/process1"/>
    <dgm:cxn modelId="{DAA2F4F0-3228-4397-AA6E-2130345A3AE6}" type="presParOf" srcId="{D5FE16CD-1F86-4DAC-BCC2-BA8F99F7498B}" destId="{57590080-3340-4CFC-836F-2AC9C6C00494}" srcOrd="0" destOrd="0" presId="urn:microsoft.com/office/officeart/2005/8/layout/process1"/>
    <dgm:cxn modelId="{1DEBE2DA-4C53-4A73-A3D6-677D000ACDD3}" type="presParOf" srcId="{D5FE16CD-1F86-4DAC-BCC2-BA8F99F7498B}" destId="{801550AB-356B-44F5-812B-CB420E431F04}" srcOrd="1" destOrd="0" presId="urn:microsoft.com/office/officeart/2005/8/layout/process1"/>
    <dgm:cxn modelId="{C6AA1BD7-1DA9-40D7-9047-55FA1B85C04B}" type="presParOf" srcId="{801550AB-356B-44F5-812B-CB420E431F04}" destId="{84CE8402-8CFC-4307-A0A3-6CB5AEBD64EA}" srcOrd="0" destOrd="0" presId="urn:microsoft.com/office/officeart/2005/8/layout/process1"/>
    <dgm:cxn modelId="{69372A1A-C826-41F8-95C2-8AF40984A489}" type="presParOf" srcId="{D5FE16CD-1F86-4DAC-BCC2-BA8F99F7498B}" destId="{5AC92A9B-1E84-4D84-A2D3-59AF1F8D0CC1}" srcOrd="2" destOrd="0" presId="urn:microsoft.com/office/officeart/2005/8/layout/process1"/>
    <dgm:cxn modelId="{6F4FDDD4-9AAC-49EC-AE77-489E062FBFCD}" type="presParOf" srcId="{D5FE16CD-1F86-4DAC-BCC2-BA8F99F7498B}" destId="{467AA7A3-78C6-4F0B-BE89-9347F7C19DB3}" srcOrd="3" destOrd="0" presId="urn:microsoft.com/office/officeart/2005/8/layout/process1"/>
    <dgm:cxn modelId="{15C2264F-9C95-4DE6-95E1-685CE0026043}" type="presParOf" srcId="{467AA7A3-78C6-4F0B-BE89-9347F7C19DB3}" destId="{CE6863FA-6F16-4C6B-8B05-65531F66C39A}" srcOrd="0" destOrd="0" presId="urn:microsoft.com/office/officeart/2005/8/layout/process1"/>
    <dgm:cxn modelId="{1B658CF2-CB0F-4DBC-A87B-44F6940DE31D}" type="presParOf" srcId="{D5FE16CD-1F86-4DAC-BCC2-BA8F99F7498B}" destId="{5516012B-50A5-4147-8299-A0589F7CE507}" srcOrd="4" destOrd="0" presId="urn:microsoft.com/office/officeart/2005/8/layout/process1"/>
    <dgm:cxn modelId="{D0FA0435-B63F-4F4F-8326-D0FE98FECE10}" type="presParOf" srcId="{D5FE16CD-1F86-4DAC-BCC2-BA8F99F7498B}" destId="{658FDF0B-4716-4E61-B926-8CEB949EFCA0}" srcOrd="5" destOrd="0" presId="urn:microsoft.com/office/officeart/2005/8/layout/process1"/>
    <dgm:cxn modelId="{F1003E96-B490-4B67-B888-1067059D8485}" type="presParOf" srcId="{658FDF0B-4716-4E61-B926-8CEB949EFCA0}" destId="{8F5C9885-ACE4-4E22-B507-D6DD419D6B22}" srcOrd="0" destOrd="0" presId="urn:microsoft.com/office/officeart/2005/8/layout/process1"/>
    <dgm:cxn modelId="{2B367DC2-3DC7-48DC-AF15-320C49C4ABE8}" type="presParOf" srcId="{D5FE16CD-1F86-4DAC-BCC2-BA8F99F7498B}" destId="{F8BBB68C-63AE-41ED-8654-FC8D09DAA2BC}" srcOrd="6" destOrd="0" presId="urn:microsoft.com/office/officeart/2005/8/layout/process1"/>
    <dgm:cxn modelId="{887AE950-ADD1-4F3B-8739-8287F447F2E8}" type="presParOf" srcId="{D5FE16CD-1F86-4DAC-BCC2-BA8F99F7498B}" destId="{8B503D46-46A7-4AEE-9668-8621B959DB9D}" srcOrd="7" destOrd="0" presId="urn:microsoft.com/office/officeart/2005/8/layout/process1"/>
    <dgm:cxn modelId="{2D373BD3-A949-408D-8C61-8F0EF582362D}" type="presParOf" srcId="{8B503D46-46A7-4AEE-9668-8621B959DB9D}" destId="{8E59F398-9C86-4605-9E0F-E5A25163C32F}" srcOrd="0" destOrd="0" presId="urn:microsoft.com/office/officeart/2005/8/layout/process1"/>
    <dgm:cxn modelId="{5E7478E1-CE00-4663-A158-E8DA5322A920}" type="presParOf" srcId="{D5FE16CD-1F86-4DAC-BCC2-BA8F99F7498B}" destId="{119BE0A6-AB8C-431F-A31F-83C2ABFD53A9}" srcOrd="8"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6863FE-76E3-463F-AF4D-F9B93D75C642}">
      <dsp:nvSpPr>
        <dsp:cNvPr id="0" name=""/>
        <dsp:cNvSpPr/>
      </dsp:nvSpPr>
      <dsp:spPr>
        <a:xfrm rot="10800000">
          <a:off x="1416918" y="455"/>
          <a:ext cx="4453334" cy="1180857"/>
        </a:xfrm>
        <a:prstGeom prst="homePlat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725" tIns="68580" rIns="128016" bIns="68580" numCol="1" spcCol="1270" anchor="ctr" anchorCtr="0">
          <a:noAutofit/>
        </a:bodyPr>
        <a:lstStyle/>
        <a:p>
          <a:pPr lvl="0" algn="ctr" defTabSz="800100">
            <a:lnSpc>
              <a:spcPct val="90000"/>
            </a:lnSpc>
            <a:spcBef>
              <a:spcPct val="0"/>
            </a:spcBef>
            <a:spcAft>
              <a:spcPct val="35000"/>
            </a:spcAft>
          </a:pPr>
          <a:r>
            <a:rPr lang="en-GB" sz="1800" b="1" kern="1200" dirty="0" smtClean="0">
              <a:solidFill>
                <a:schemeClr val="bg1"/>
              </a:solidFill>
              <a:latin typeface="Arial" panose="020B0604020202020204" pitchFamily="34" charset="0"/>
              <a:cs typeface="Arial" panose="020B0604020202020204" pitchFamily="34" charset="0"/>
            </a:rPr>
            <a:t>The school nurse team is made up of specialist public health nurses, nurses, and healthcare support workers.</a:t>
          </a:r>
        </a:p>
      </dsp:txBody>
      <dsp:txXfrm rot="10800000">
        <a:off x="1712132" y="455"/>
        <a:ext cx="4158120" cy="1180857"/>
      </dsp:txXfrm>
    </dsp:sp>
    <dsp:sp modelId="{632D1AD5-79D2-4A85-B264-3C90D1DDB37C}">
      <dsp:nvSpPr>
        <dsp:cNvPr id="0" name=""/>
        <dsp:cNvSpPr/>
      </dsp:nvSpPr>
      <dsp:spPr>
        <a:xfrm>
          <a:off x="826490" y="455"/>
          <a:ext cx="1180857" cy="118085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6D6967-83BC-4842-BF52-C49199B2F25E}">
      <dsp:nvSpPr>
        <dsp:cNvPr id="0" name=""/>
        <dsp:cNvSpPr/>
      </dsp:nvSpPr>
      <dsp:spPr>
        <a:xfrm rot="10800000">
          <a:off x="1416918" y="1533807"/>
          <a:ext cx="4453334" cy="1180857"/>
        </a:xfrm>
        <a:prstGeom prst="homePlat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725" tIns="68580" rIns="128016" bIns="68580" numCol="1" spcCol="1270" anchor="ctr" anchorCtr="0">
          <a:noAutofit/>
        </a:bodyPr>
        <a:lstStyle/>
        <a:p>
          <a:pPr lvl="0" algn="ctr" defTabSz="800100">
            <a:lnSpc>
              <a:spcPct val="90000"/>
            </a:lnSpc>
            <a:spcBef>
              <a:spcPct val="0"/>
            </a:spcBef>
            <a:spcAft>
              <a:spcPct val="35000"/>
            </a:spcAft>
          </a:pPr>
          <a:r>
            <a:rPr lang="en-GB" sz="1800" b="1" kern="1200" dirty="0" smtClean="0">
              <a:solidFill>
                <a:schemeClr val="bg1"/>
              </a:solidFill>
              <a:latin typeface="Arial" panose="020B0604020202020204" pitchFamily="34" charset="0"/>
              <a:cs typeface="Arial" panose="020B0604020202020204" pitchFamily="34" charset="0"/>
            </a:rPr>
            <a:t>We work closely with schools to identify children that might need our help.  </a:t>
          </a:r>
          <a:endParaRPr lang="en-GB" sz="1800" b="1" kern="1200" dirty="0">
            <a:solidFill>
              <a:schemeClr val="bg1"/>
            </a:solidFill>
          </a:endParaRPr>
        </a:p>
      </dsp:txBody>
      <dsp:txXfrm rot="10800000">
        <a:off x="1712132" y="1533807"/>
        <a:ext cx="4158120" cy="1180857"/>
      </dsp:txXfrm>
    </dsp:sp>
    <dsp:sp modelId="{9069E686-1B96-4A4E-BA78-DE7A8EA2AC53}">
      <dsp:nvSpPr>
        <dsp:cNvPr id="0" name=""/>
        <dsp:cNvSpPr/>
      </dsp:nvSpPr>
      <dsp:spPr>
        <a:xfrm>
          <a:off x="826490" y="1533807"/>
          <a:ext cx="1180857" cy="1180857"/>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5AB29E-459A-4FB5-A93F-B4E9E7F3B1C7}">
      <dsp:nvSpPr>
        <dsp:cNvPr id="0" name=""/>
        <dsp:cNvSpPr/>
      </dsp:nvSpPr>
      <dsp:spPr>
        <a:xfrm rot="10800000">
          <a:off x="1416918" y="3067159"/>
          <a:ext cx="4453334" cy="1180857"/>
        </a:xfrm>
        <a:prstGeom prst="homePlat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725" tIns="53340" rIns="99568" bIns="53340" numCol="1" spcCol="1270" anchor="ctr" anchorCtr="0">
          <a:noAutofit/>
        </a:bodyPr>
        <a:lstStyle/>
        <a:p>
          <a:pPr lvl="0" algn="ctr" defTabSz="622300">
            <a:lnSpc>
              <a:spcPct val="90000"/>
            </a:lnSpc>
            <a:spcBef>
              <a:spcPct val="0"/>
            </a:spcBef>
            <a:spcAft>
              <a:spcPct val="35000"/>
            </a:spcAft>
          </a:pPr>
          <a:r>
            <a:rPr lang="en-GB" sz="1400" b="1" kern="1200" dirty="0" smtClean="0">
              <a:solidFill>
                <a:schemeClr val="bg1"/>
              </a:solidFill>
              <a:latin typeface="Arial" panose="020B0604020202020204" pitchFamily="34" charset="0"/>
              <a:cs typeface="Arial" panose="020B0604020202020204" pitchFamily="34" charset="0"/>
            </a:rPr>
            <a:t>We support children, young people and their families around: </a:t>
          </a:r>
        </a:p>
        <a:p>
          <a:pPr lvl="0" algn="ctr" defTabSz="622300">
            <a:lnSpc>
              <a:spcPct val="90000"/>
            </a:lnSpc>
            <a:spcBef>
              <a:spcPct val="0"/>
            </a:spcBef>
            <a:spcAft>
              <a:spcPct val="35000"/>
            </a:spcAft>
          </a:pPr>
          <a:r>
            <a:rPr lang="en-GB" sz="1400" b="1" kern="1200" dirty="0" smtClean="0">
              <a:solidFill>
                <a:schemeClr val="bg1"/>
              </a:solidFill>
              <a:latin typeface="Arial" panose="020B0604020202020204" pitchFamily="34" charset="0"/>
              <a:cs typeface="Arial" panose="020B0604020202020204" pitchFamily="34" charset="0"/>
            </a:rPr>
            <a:t>Physical, Social  &amp; Emotional health </a:t>
          </a:r>
          <a:endParaRPr lang="en-GB" sz="1400" b="1" kern="1200" dirty="0">
            <a:solidFill>
              <a:schemeClr val="bg1"/>
            </a:solidFill>
          </a:endParaRPr>
        </a:p>
      </dsp:txBody>
      <dsp:txXfrm rot="10800000">
        <a:off x="1712132" y="3067159"/>
        <a:ext cx="4158120" cy="1180857"/>
      </dsp:txXfrm>
    </dsp:sp>
    <dsp:sp modelId="{121200B5-9A7A-40D2-8BE3-68FFDDF6D45A}">
      <dsp:nvSpPr>
        <dsp:cNvPr id="0" name=""/>
        <dsp:cNvSpPr/>
      </dsp:nvSpPr>
      <dsp:spPr>
        <a:xfrm>
          <a:off x="826490" y="3067159"/>
          <a:ext cx="1180857" cy="1180857"/>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590080-3340-4CFC-836F-2AC9C6C00494}">
      <dsp:nvSpPr>
        <dsp:cNvPr id="0" name=""/>
        <dsp:cNvSpPr/>
      </dsp:nvSpPr>
      <dsp:spPr>
        <a:xfrm>
          <a:off x="4430" y="563100"/>
          <a:ext cx="1373355" cy="862639"/>
        </a:xfrm>
        <a:prstGeom prst="roundRect">
          <a:avLst>
            <a:gd name="adj" fmla="val 10000"/>
          </a:avLst>
        </a:prstGeom>
        <a:solidFill>
          <a:schemeClr val="accent2">
            <a:hueOff val="0"/>
            <a:satOff val="0"/>
            <a:lumOff val="0"/>
            <a:alphaOff val="0"/>
          </a:schemeClr>
        </a:solidFill>
        <a:ln w="1905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t>Friendships</a:t>
          </a:r>
          <a:br>
            <a:rPr lang="en-GB" sz="1600" b="1" kern="1200" dirty="0" smtClean="0"/>
          </a:br>
          <a:r>
            <a:rPr lang="en-GB" sz="1600" b="1" kern="1200" dirty="0" smtClean="0"/>
            <a:t>&amp;</a:t>
          </a:r>
          <a:br>
            <a:rPr lang="en-GB" sz="1600" b="1" kern="1200" dirty="0" smtClean="0"/>
          </a:br>
          <a:r>
            <a:rPr lang="en-GB" sz="1600" b="1" kern="1200" dirty="0" smtClean="0"/>
            <a:t>Relationships</a:t>
          </a:r>
          <a:endParaRPr lang="en-GB" sz="1600" b="1" kern="1200" dirty="0"/>
        </a:p>
      </dsp:txBody>
      <dsp:txXfrm>
        <a:off x="29696" y="588366"/>
        <a:ext cx="1322823" cy="812107"/>
      </dsp:txXfrm>
    </dsp:sp>
    <dsp:sp modelId="{801550AB-356B-44F5-812B-CB420E431F04}">
      <dsp:nvSpPr>
        <dsp:cNvPr id="0" name=""/>
        <dsp:cNvSpPr/>
      </dsp:nvSpPr>
      <dsp:spPr>
        <a:xfrm>
          <a:off x="1515121" y="824123"/>
          <a:ext cx="291151" cy="340592"/>
        </a:xfrm>
        <a:prstGeom prst="rightArrow">
          <a:avLst>
            <a:gd name="adj1" fmla="val 60000"/>
            <a:gd name="adj2" fmla="val 50000"/>
          </a:avLst>
        </a:prstGeom>
        <a:solidFill>
          <a:schemeClr val="accent2">
            <a:hueOff val="0"/>
            <a:satOff val="0"/>
            <a:lumOff val="0"/>
            <a:alphaOff val="0"/>
          </a:schemeClr>
        </a:solidFill>
        <a:ln w="19050">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1515121" y="892241"/>
        <a:ext cx="203806" cy="204356"/>
      </dsp:txXfrm>
    </dsp:sp>
    <dsp:sp modelId="{5AC92A9B-1E84-4D84-A2D3-59AF1F8D0CC1}">
      <dsp:nvSpPr>
        <dsp:cNvPr id="0" name=""/>
        <dsp:cNvSpPr/>
      </dsp:nvSpPr>
      <dsp:spPr>
        <a:xfrm>
          <a:off x="1927128" y="563100"/>
          <a:ext cx="1373355" cy="862639"/>
        </a:xfrm>
        <a:prstGeom prst="roundRect">
          <a:avLst>
            <a:gd name="adj" fmla="val 10000"/>
          </a:avLst>
        </a:prstGeom>
        <a:solidFill>
          <a:schemeClr val="accent3">
            <a:hueOff val="0"/>
            <a:satOff val="0"/>
            <a:lumOff val="0"/>
            <a:alphaOff val="0"/>
          </a:schemeClr>
        </a:solidFill>
        <a:ln w="1905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t>Change</a:t>
          </a:r>
          <a:endParaRPr lang="en-GB" sz="1600" b="1" kern="1200" dirty="0"/>
        </a:p>
      </dsp:txBody>
      <dsp:txXfrm>
        <a:off x="1952394" y="588366"/>
        <a:ext cx="1322823" cy="812107"/>
      </dsp:txXfrm>
    </dsp:sp>
    <dsp:sp modelId="{467AA7A3-78C6-4F0B-BE89-9347F7C19DB3}">
      <dsp:nvSpPr>
        <dsp:cNvPr id="0" name=""/>
        <dsp:cNvSpPr/>
      </dsp:nvSpPr>
      <dsp:spPr>
        <a:xfrm>
          <a:off x="3437819" y="824123"/>
          <a:ext cx="291151" cy="340592"/>
        </a:xfrm>
        <a:prstGeom prst="rightArrow">
          <a:avLst>
            <a:gd name="adj1" fmla="val 60000"/>
            <a:gd name="adj2" fmla="val 50000"/>
          </a:avLst>
        </a:prstGeom>
        <a:solidFill>
          <a:schemeClr val="accent3">
            <a:hueOff val="0"/>
            <a:satOff val="0"/>
            <a:lumOff val="0"/>
            <a:alphaOff val="0"/>
          </a:schemeClr>
        </a:solidFill>
        <a:ln w="19050">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3437819" y="892241"/>
        <a:ext cx="203806" cy="204356"/>
      </dsp:txXfrm>
    </dsp:sp>
    <dsp:sp modelId="{5516012B-50A5-4147-8299-A0589F7CE507}">
      <dsp:nvSpPr>
        <dsp:cNvPr id="0" name=""/>
        <dsp:cNvSpPr/>
      </dsp:nvSpPr>
      <dsp:spPr>
        <a:xfrm>
          <a:off x="3849826" y="563100"/>
          <a:ext cx="1373355" cy="862639"/>
        </a:xfrm>
        <a:prstGeom prst="roundRect">
          <a:avLst>
            <a:gd name="adj" fmla="val 10000"/>
          </a:avLst>
        </a:prstGeom>
        <a:solidFill>
          <a:schemeClr val="accent4">
            <a:hueOff val="0"/>
            <a:satOff val="0"/>
            <a:lumOff val="0"/>
            <a:alphaOff val="0"/>
          </a:schemeClr>
        </a:solidFill>
        <a:ln w="1905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t>School</a:t>
          </a:r>
          <a:br>
            <a:rPr lang="en-GB" sz="1600" b="1" kern="1200" dirty="0" smtClean="0"/>
          </a:br>
          <a:r>
            <a:rPr lang="en-GB" sz="1600" b="1" kern="1200" dirty="0" smtClean="0"/>
            <a:t>Exam stress</a:t>
          </a:r>
          <a:endParaRPr lang="en-GB" sz="1600" b="1" kern="1200" dirty="0"/>
        </a:p>
      </dsp:txBody>
      <dsp:txXfrm>
        <a:off x="3875092" y="588366"/>
        <a:ext cx="1322823" cy="812107"/>
      </dsp:txXfrm>
    </dsp:sp>
    <dsp:sp modelId="{658FDF0B-4716-4E61-B926-8CEB949EFCA0}">
      <dsp:nvSpPr>
        <dsp:cNvPr id="0" name=""/>
        <dsp:cNvSpPr/>
      </dsp:nvSpPr>
      <dsp:spPr>
        <a:xfrm>
          <a:off x="5360517" y="824123"/>
          <a:ext cx="291151" cy="340592"/>
        </a:xfrm>
        <a:prstGeom prst="rightArrow">
          <a:avLst>
            <a:gd name="adj1" fmla="val 60000"/>
            <a:gd name="adj2" fmla="val 50000"/>
          </a:avLst>
        </a:prstGeom>
        <a:solidFill>
          <a:schemeClr val="accent4">
            <a:hueOff val="0"/>
            <a:satOff val="0"/>
            <a:lumOff val="0"/>
            <a:alphaOff val="0"/>
          </a:schemeClr>
        </a:solidFill>
        <a:ln w="19050">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5360517" y="892241"/>
        <a:ext cx="203806" cy="204356"/>
      </dsp:txXfrm>
    </dsp:sp>
    <dsp:sp modelId="{F8BBB68C-63AE-41ED-8654-FC8D09DAA2BC}">
      <dsp:nvSpPr>
        <dsp:cNvPr id="0" name=""/>
        <dsp:cNvSpPr/>
      </dsp:nvSpPr>
      <dsp:spPr>
        <a:xfrm>
          <a:off x="5772524" y="563100"/>
          <a:ext cx="1373355" cy="862639"/>
        </a:xfrm>
        <a:prstGeom prst="roundRect">
          <a:avLst>
            <a:gd name="adj" fmla="val 10000"/>
          </a:avLst>
        </a:prstGeom>
        <a:solidFill>
          <a:schemeClr val="accent5">
            <a:hueOff val="0"/>
            <a:satOff val="0"/>
            <a:lumOff val="0"/>
            <a:alphaOff val="0"/>
          </a:schemeClr>
        </a:solidFill>
        <a:ln w="1905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t>Sleep problems</a:t>
          </a:r>
          <a:endParaRPr lang="en-GB" sz="1600" b="1" kern="1200" dirty="0"/>
        </a:p>
      </dsp:txBody>
      <dsp:txXfrm>
        <a:off x="5797790" y="588366"/>
        <a:ext cx="1322823" cy="812107"/>
      </dsp:txXfrm>
    </dsp:sp>
    <dsp:sp modelId="{8B503D46-46A7-4AEE-9668-8621B959DB9D}">
      <dsp:nvSpPr>
        <dsp:cNvPr id="0" name=""/>
        <dsp:cNvSpPr/>
      </dsp:nvSpPr>
      <dsp:spPr>
        <a:xfrm>
          <a:off x="7283215" y="824123"/>
          <a:ext cx="291151" cy="340592"/>
        </a:xfrm>
        <a:prstGeom prst="rightArrow">
          <a:avLst>
            <a:gd name="adj1" fmla="val 60000"/>
            <a:gd name="adj2" fmla="val 50000"/>
          </a:avLst>
        </a:prstGeom>
        <a:solidFill>
          <a:schemeClr val="accent5">
            <a:hueOff val="0"/>
            <a:satOff val="0"/>
            <a:lumOff val="0"/>
            <a:alphaOff val="0"/>
          </a:schemeClr>
        </a:solidFill>
        <a:ln w="19050">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7283215" y="892241"/>
        <a:ext cx="203806" cy="204356"/>
      </dsp:txXfrm>
    </dsp:sp>
    <dsp:sp modelId="{119BE0A6-AB8C-431F-A31F-83C2ABFD53A9}">
      <dsp:nvSpPr>
        <dsp:cNvPr id="0" name=""/>
        <dsp:cNvSpPr/>
      </dsp:nvSpPr>
      <dsp:spPr>
        <a:xfrm>
          <a:off x="7695222" y="563100"/>
          <a:ext cx="1373355" cy="862639"/>
        </a:xfrm>
        <a:prstGeom prst="roundRect">
          <a:avLst>
            <a:gd name="adj" fmla="val 10000"/>
          </a:avLst>
        </a:prstGeom>
        <a:solidFill>
          <a:schemeClr val="accent6">
            <a:hueOff val="0"/>
            <a:satOff val="0"/>
            <a:lumOff val="0"/>
            <a:alphaOff val="0"/>
          </a:schemeClr>
        </a:solidFill>
        <a:ln w="1905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t>New </a:t>
          </a:r>
          <a:br>
            <a:rPr lang="en-GB" sz="1600" b="1" kern="1200" dirty="0" smtClean="0"/>
          </a:br>
          <a:r>
            <a:rPr lang="en-GB" sz="1600" b="1" kern="1200" dirty="0" smtClean="0"/>
            <a:t>Environment</a:t>
          </a:r>
          <a:endParaRPr lang="en-GB" sz="1600" b="1" kern="1200" dirty="0"/>
        </a:p>
      </dsp:txBody>
      <dsp:txXfrm>
        <a:off x="7720488" y="588366"/>
        <a:ext cx="1322823" cy="812107"/>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876895-72CA-4B02-8784-A4D911E55DBA}" type="datetimeFigureOut">
              <a:rPr lang="en-GB" smtClean="0"/>
              <a:t>02/07/2020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4E8EF0-3427-4A58-855B-74700AA3940C}" type="slidenum">
              <a:rPr lang="en-GB" smtClean="0"/>
              <a:t>‹#›</a:t>
            </a:fld>
            <a:endParaRPr lang="en-GB"/>
          </a:p>
        </p:txBody>
      </p:sp>
    </p:spTree>
    <p:extLst>
      <p:ext uri="{BB962C8B-B14F-4D97-AF65-F5344CB8AC3E}">
        <p14:creationId xmlns:p14="http://schemas.microsoft.com/office/powerpoint/2010/main" val="3776357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work in partnership with children, young people and their families to ensure that all health needs are being supported in the community. </a:t>
            </a:r>
          </a:p>
          <a:p>
            <a:r>
              <a:rPr lang="en-GB" dirty="0" smtClean="0"/>
              <a:t>We cover all of north Hampshire schools and work closely with other agencies such as Education, social care and other health professionals including:</a:t>
            </a:r>
          </a:p>
          <a:p>
            <a:r>
              <a:rPr lang="en-GB" dirty="0" smtClean="0"/>
              <a:t> - GP’s </a:t>
            </a:r>
          </a:p>
          <a:p>
            <a:r>
              <a:rPr lang="en-GB" dirty="0" smtClean="0"/>
              <a:t> - Dentists</a:t>
            </a:r>
          </a:p>
          <a:p>
            <a:r>
              <a:rPr lang="en-GB" dirty="0" smtClean="0"/>
              <a:t> - Physios</a:t>
            </a:r>
          </a:p>
          <a:p>
            <a:r>
              <a:rPr lang="en-GB" dirty="0" smtClean="0"/>
              <a:t> - Counselling services</a:t>
            </a:r>
          </a:p>
          <a:p>
            <a:r>
              <a:rPr lang="en-GB" dirty="0" smtClean="0"/>
              <a:t> - Diabetic nurses</a:t>
            </a:r>
          </a:p>
          <a:p>
            <a:r>
              <a:rPr lang="en-GB" dirty="0" smtClean="0"/>
              <a:t> - Asthma nurses</a:t>
            </a:r>
          </a:p>
          <a:p>
            <a:r>
              <a:rPr lang="en-GB" dirty="0" smtClean="0"/>
              <a:t> - Epilepsy nurses</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2</a:t>
            </a:fld>
            <a:endParaRPr lang="en-GB"/>
          </a:p>
        </p:txBody>
      </p:sp>
    </p:spTree>
    <p:extLst>
      <p:ext uri="{BB962C8B-B14F-4D97-AF65-F5344CB8AC3E}">
        <p14:creationId xmlns:p14="http://schemas.microsoft.com/office/powerpoint/2010/main" val="268502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Elaborate on importance of each element.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Sleep – getting enough sleep, not having blue light / phones / screen time, taking time to relax, routine and going to be at the same time every night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Nutrition – food from each of the 5 food groups, 5 pieces of fruit and veg a day, sugar swaps, change for life initiative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Changes to your body – puberty, hair in places where it wasn’t before, checking breasts and testicles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Hygiene – washing daily, clean clothes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Health conditions – asthma, diabetes, epilepsy etc. ensuring reviews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Injuries – its normal to get injured, when to seek medical attention and how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Body image – media has caused different perception of the body, how we see ourselves and how we feel in our own skin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smtClean="0">
                <a:ln>
                  <a:noFill/>
                </a:ln>
                <a:solidFill>
                  <a:prstClr val="black"/>
                </a:solidFill>
                <a:effectLst/>
                <a:uLnTx/>
                <a:uFillTx/>
                <a:latin typeface="+mn-lt"/>
                <a:ea typeface="+mn-ea"/>
                <a:cs typeface="+mn-cs"/>
              </a:rPr>
              <a:t>Dental – brushing teeth twice a day and gums and tongue, seeing the dentist 6monthly - yearly </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3</a:t>
            </a:fld>
            <a:endParaRPr lang="en-GB"/>
          </a:p>
        </p:txBody>
      </p:sp>
    </p:spTree>
    <p:extLst>
      <p:ext uri="{BB962C8B-B14F-4D97-AF65-F5344CB8AC3E}">
        <p14:creationId xmlns:p14="http://schemas.microsoft.com/office/powerpoint/2010/main" val="2908936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Its completely normal to experience challenges with our emotions, however when you combine this with pressures they are often harder to manage. </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endParaRPr kumimoji="0" lang="en-GB" altLang="en-US" sz="1200" b="0" i="0" u="none" strike="noStrike" kern="1200" cap="none" spc="0" normalizeH="0" baseline="0" noProof="0" dirty="0" smtClean="0">
              <a:ln>
                <a:noFill/>
              </a:ln>
              <a:solidFill>
                <a:srgbClr val="58187E"/>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Its about trying to find the balance to be able to deal with these things without it effecting your health and wellbeing. </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You can:</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Talk to someone you trust</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Practice breathing techniques</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Access support in school or out of school</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Ask for help</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4</a:t>
            </a:fld>
            <a:endParaRPr lang="en-GB"/>
          </a:p>
        </p:txBody>
      </p:sp>
    </p:spTree>
    <p:extLst>
      <p:ext uri="{BB962C8B-B14F-4D97-AF65-F5344CB8AC3E}">
        <p14:creationId xmlns:p14="http://schemas.microsoft.com/office/powerpoint/2010/main" val="842180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You can be anxious without having anxiety.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Being anxious is when you are in a stressful situation, but is usually short lived and can be resolved.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Having anxiety in the long term, can affect your everyday life.  Take steps to manage Anxiety, seek support.</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5</a:t>
            </a:fld>
            <a:endParaRPr lang="en-GB"/>
          </a:p>
        </p:txBody>
      </p:sp>
    </p:spTree>
    <p:extLst>
      <p:ext uri="{BB962C8B-B14F-4D97-AF65-F5344CB8AC3E}">
        <p14:creationId xmlns:p14="http://schemas.microsoft.com/office/powerpoint/2010/main" val="4125245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Consider ways that you can manage your anger.</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7</a:t>
            </a:fld>
            <a:endParaRPr lang="en-GB"/>
          </a:p>
        </p:txBody>
      </p:sp>
    </p:spTree>
    <p:extLst>
      <p:ext uri="{BB962C8B-B14F-4D97-AF65-F5344CB8AC3E}">
        <p14:creationId xmlns:p14="http://schemas.microsoft.com/office/powerpoint/2010/main" val="4137858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You can be anxious without having anxiety.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Being anxious is when you are in a stressful situation, but is usually short lived and can be resolved.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Having anxiety in the long term, can affect your everyday life.  Take steps to manage Anxiety, seek support.</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8</a:t>
            </a:fld>
            <a:endParaRPr lang="en-GB"/>
          </a:p>
        </p:txBody>
      </p:sp>
    </p:spTree>
    <p:extLst>
      <p:ext uri="{BB962C8B-B14F-4D97-AF65-F5344CB8AC3E}">
        <p14:creationId xmlns:p14="http://schemas.microsoft.com/office/powerpoint/2010/main" val="41252455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This would involve: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Family relationships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Friendships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Relationships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Confidence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Communication skills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Interaction within the local community </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9</a:t>
            </a:fld>
            <a:endParaRPr lang="en-GB"/>
          </a:p>
        </p:txBody>
      </p:sp>
    </p:spTree>
    <p:extLst>
      <p:ext uri="{BB962C8B-B14F-4D97-AF65-F5344CB8AC3E}">
        <p14:creationId xmlns:p14="http://schemas.microsoft.com/office/powerpoint/2010/main" val="841982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a:buChar char="•"/>
            </a:pPr>
            <a:r>
              <a:rPr lang="en-GB" dirty="0" smtClean="0"/>
              <a:t>So</a:t>
            </a:r>
            <a:r>
              <a:rPr lang="en-GB" baseline="0" dirty="0" smtClean="0"/>
              <a:t> many similarities </a:t>
            </a:r>
            <a:r>
              <a:rPr lang="en-GB" dirty="0" smtClean="0"/>
              <a:t>You may get acne on your face and body. If pimples are stressing you out or causing problems in your life, talk to a doctor.</a:t>
            </a:r>
          </a:p>
          <a:p>
            <a:pPr>
              <a:buFont typeface="Arial"/>
              <a:buChar char="•"/>
            </a:pPr>
            <a:r>
              <a:rPr lang="en-GB" dirty="0" smtClean="0"/>
              <a:t>You start to sweat more, and you may have body odour (when your sweat smells bad). You may want to shower more and start using deodorant.</a:t>
            </a:r>
          </a:p>
          <a:p>
            <a:pPr>
              <a:buFont typeface="Arial"/>
              <a:buChar char="•"/>
            </a:pPr>
            <a:r>
              <a:rPr lang="en-GB" dirty="0" smtClean="0"/>
              <a:t>Hair grows under your armpits.</a:t>
            </a:r>
          </a:p>
          <a:p>
            <a:pPr>
              <a:buFont typeface="Arial"/>
              <a:buChar char="•"/>
            </a:pPr>
            <a:r>
              <a:rPr lang="en-GB" dirty="0" smtClean="0"/>
              <a:t>Hair grows around your genitals — this is called pubic hair.</a:t>
            </a:r>
          </a:p>
          <a:p>
            <a:pPr>
              <a:buFont typeface="Arial"/>
              <a:buChar char="•"/>
            </a:pPr>
            <a:r>
              <a:rPr lang="en-GB" dirty="0" smtClean="0"/>
              <a:t>You may grow more hair on your arms and legs, and the hair may get darker.</a:t>
            </a:r>
          </a:p>
          <a:p>
            <a:pPr>
              <a:buFont typeface="Arial"/>
              <a:buChar char="•"/>
            </a:pPr>
            <a:r>
              <a:rPr lang="en-GB" dirty="0" smtClean="0"/>
              <a:t>You may feel some pain in your arms and legs as you grow (AKA “growing pains”)</a:t>
            </a:r>
          </a:p>
          <a:p>
            <a:endParaRPr lang="en-GB" baseline="0" dirty="0" smtClean="0"/>
          </a:p>
          <a:p>
            <a:r>
              <a:rPr lang="en-GB" baseline="0" dirty="0" smtClean="0"/>
              <a:t>As well as many differences:  </a:t>
            </a:r>
            <a:r>
              <a:rPr lang="en-GB" dirty="0" smtClean="0"/>
              <a:t>Males:</a:t>
            </a:r>
          </a:p>
          <a:p>
            <a:pPr>
              <a:buFont typeface="Arial"/>
              <a:buChar char="•"/>
            </a:pPr>
            <a:r>
              <a:rPr lang="en-GB" dirty="0" smtClean="0"/>
              <a:t>Your voice gets lower or deeper. It may crack sometimes while it’s changing, but that’s totally normal and eventually goes away. Your Adam’s apple (bump in your throat) might get bigger and more visible as this happens.</a:t>
            </a:r>
          </a:p>
          <a:p>
            <a:pPr>
              <a:buFont typeface="Arial"/>
              <a:buChar char="•"/>
            </a:pPr>
            <a:r>
              <a:rPr lang="en-GB" dirty="0" smtClean="0"/>
              <a:t>Your penis and testicles get bigger.</a:t>
            </a:r>
          </a:p>
          <a:p>
            <a:pPr>
              <a:buFont typeface="Arial"/>
              <a:buChar char="•"/>
            </a:pPr>
            <a:r>
              <a:rPr lang="en-GB" dirty="0" smtClean="0"/>
              <a:t>Hair may grow on your face, chest, and back.</a:t>
            </a:r>
          </a:p>
          <a:p>
            <a:pPr>
              <a:buFont typeface="Arial"/>
              <a:buChar char="•"/>
            </a:pPr>
            <a:r>
              <a:rPr lang="en-GB" dirty="0" smtClean="0"/>
              <a:t>Your chest and shoulders get broader.</a:t>
            </a:r>
          </a:p>
          <a:p>
            <a:pPr>
              <a:buFont typeface="Arial"/>
              <a:buChar char="•"/>
            </a:pPr>
            <a:r>
              <a:rPr lang="en-GB" dirty="0" smtClean="0"/>
              <a:t>You may have swelling around your nipples during puberty. This can look like the start of breasts,  but it usually goes away. This happens to about half of males, and it can last for a few months or up to a few years.</a:t>
            </a:r>
          </a:p>
          <a:p>
            <a:r>
              <a:rPr lang="en-GB" dirty="0" smtClean="0"/>
              <a:t>Females:</a:t>
            </a:r>
          </a:p>
          <a:p>
            <a:pPr>
              <a:buFont typeface="Arial"/>
              <a:buChar char="•"/>
            </a:pPr>
            <a:r>
              <a:rPr lang="en-GB" dirty="0" smtClean="0"/>
              <a:t>Your breasts develop and get bigger.</a:t>
            </a:r>
          </a:p>
          <a:p>
            <a:pPr>
              <a:buFont typeface="Arial"/>
              <a:buChar char="•"/>
            </a:pPr>
            <a:r>
              <a:rPr lang="en-GB" dirty="0" smtClean="0"/>
              <a:t>Your hips get wider and your body may become more curvy.</a:t>
            </a:r>
          </a:p>
          <a:p>
            <a:pPr>
              <a:buFont typeface="Arial"/>
              <a:buChar char="•"/>
            </a:pPr>
            <a:r>
              <a:rPr lang="en-GB" dirty="0" smtClean="0"/>
              <a:t>You start getting your period.</a:t>
            </a:r>
          </a:p>
          <a:p>
            <a:pPr>
              <a:buFont typeface="Arial"/>
              <a:buChar char="•"/>
            </a:pPr>
            <a:r>
              <a:rPr lang="en-GB" dirty="0" smtClean="0"/>
              <a:t>Your labia may change </a:t>
            </a:r>
            <a:r>
              <a:rPr lang="en-GB" dirty="0" err="1" smtClean="0"/>
              <a:t>color</a:t>
            </a:r>
            <a:r>
              <a:rPr lang="en-GB" dirty="0" smtClean="0"/>
              <a:t> and grow bigger.</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10</a:t>
            </a:fld>
            <a:endParaRPr lang="en-GB"/>
          </a:p>
        </p:txBody>
      </p:sp>
    </p:spTree>
    <p:extLst>
      <p:ext uri="{BB962C8B-B14F-4D97-AF65-F5344CB8AC3E}">
        <p14:creationId xmlns:p14="http://schemas.microsoft.com/office/powerpoint/2010/main" val="2158381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If you are unsure if the school nurses can help do not be afraid to ask as if we are unable to support or help you we will be able to point you in the direction of who can help.</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12</a:t>
            </a:fld>
            <a:endParaRPr lang="en-GB"/>
          </a:p>
        </p:txBody>
      </p:sp>
    </p:spTree>
    <p:extLst>
      <p:ext uri="{BB962C8B-B14F-4D97-AF65-F5344CB8AC3E}">
        <p14:creationId xmlns:p14="http://schemas.microsoft.com/office/powerpoint/2010/main" val="2562043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Its completely normal to experience challenges with our emotions, however when you combine this with pressures they are often harder to manage. </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endParaRPr kumimoji="0" lang="en-GB" altLang="en-US" sz="1200" b="0" i="0" u="none" strike="noStrike" kern="1200" cap="none" spc="0" normalizeH="0" baseline="0" noProof="0" dirty="0" smtClean="0">
              <a:ln>
                <a:noFill/>
              </a:ln>
              <a:solidFill>
                <a:srgbClr val="58187E"/>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Its about trying to find the balance to be able to deal with these things without it effecting your health and wellbeing. </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You can:</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Talk to someone you trust</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Practice breathing techniques</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Access support in school or out of school</a:t>
            </a:r>
          </a:p>
          <a:p>
            <a:pPr marL="0" marR="0" lvl="0" indent="0" algn="l" defTabSz="914400" rtl="0" eaLnBrk="1" fontAlgn="auto" latinLnBrk="0" hangingPunct="1">
              <a:lnSpc>
                <a:spcPct val="100000"/>
              </a:lnSpc>
              <a:spcBef>
                <a:spcPts val="0"/>
              </a:spcBef>
              <a:spcAft>
                <a:spcPts val="0"/>
              </a:spcAft>
              <a:buClr>
                <a:srgbClr val="009F97"/>
              </a:buClr>
              <a:buSzTx/>
              <a:buFontTx/>
              <a:buNone/>
              <a:tabLst/>
              <a:defRPr/>
            </a:pPr>
            <a:r>
              <a:rPr kumimoji="0" lang="en-GB" altLang="en-US" sz="1200" b="0" i="0" u="none" strike="noStrike" kern="1200" cap="none" spc="0" normalizeH="0" baseline="0" noProof="0" dirty="0" smtClean="0">
                <a:ln>
                  <a:noFill/>
                </a:ln>
                <a:solidFill>
                  <a:srgbClr val="58187E"/>
                </a:solidFill>
                <a:effectLst/>
                <a:uLnTx/>
                <a:uFillTx/>
                <a:latin typeface="+mn-lt"/>
                <a:ea typeface="+mn-ea"/>
                <a:cs typeface="+mn-cs"/>
              </a:rPr>
              <a:t>Ask for help</a:t>
            </a:r>
          </a:p>
          <a:p>
            <a:endParaRPr lang="en-GB" dirty="0"/>
          </a:p>
        </p:txBody>
      </p:sp>
      <p:sp>
        <p:nvSpPr>
          <p:cNvPr id="4" name="Slide Number Placeholder 3"/>
          <p:cNvSpPr>
            <a:spLocks noGrp="1"/>
          </p:cNvSpPr>
          <p:nvPr>
            <p:ph type="sldNum" sz="quarter" idx="10"/>
          </p:nvPr>
        </p:nvSpPr>
        <p:spPr/>
        <p:txBody>
          <a:bodyPr/>
          <a:lstStyle/>
          <a:p>
            <a:fld id="{D44E8EF0-3427-4A58-855B-74700AA3940C}" type="slidenum">
              <a:rPr lang="en-GB" smtClean="0"/>
              <a:t>14</a:t>
            </a:fld>
            <a:endParaRPr lang="en-GB"/>
          </a:p>
        </p:txBody>
      </p:sp>
    </p:spTree>
    <p:extLst>
      <p:ext uri="{BB962C8B-B14F-4D97-AF65-F5344CB8AC3E}">
        <p14:creationId xmlns:p14="http://schemas.microsoft.com/office/powerpoint/2010/main" val="842180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DC56CE8-8BAB-4386-8B1C-A6695B70A0BE}"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365963760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C56CE8-8BAB-4386-8B1C-A6695B70A0BE}"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343100811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C56CE8-8BAB-4386-8B1C-A6695B70A0BE}"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308884537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DC56CE8-8BAB-4386-8B1C-A6695B70A0BE}" type="datetimeFigureOut">
              <a:rPr lang="en-GB" smtClean="0"/>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133789874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DC56CE8-8BAB-4386-8B1C-A6695B70A0BE}" type="datetimeFigureOut">
              <a:rPr lang="en-GB" smtClean="0"/>
              <a:t>02/07/2020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157746768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DC56CE8-8BAB-4386-8B1C-A6695B70A0BE}" type="datetimeFigureOut">
              <a:rPr lang="en-GB" smtClean="0"/>
              <a:t>02/07/2020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158653927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C56CE8-8BAB-4386-8B1C-A6695B70A0BE}" type="datetimeFigureOut">
              <a:rPr lang="en-GB" smtClean="0"/>
              <a:t>02/07/2020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182093056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C56CE8-8BAB-4386-8B1C-A6695B70A0BE}" type="datetimeFigureOut">
              <a:rPr lang="en-GB" smtClean="0"/>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319582559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C56CE8-8BAB-4386-8B1C-A6695B70A0BE}" type="datetimeFigureOut">
              <a:rPr lang="en-GB" smtClean="0"/>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42575557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C56CE8-8BAB-4386-8B1C-A6695B70A0BE}"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189954502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C56CE8-8BAB-4386-8B1C-A6695B70A0BE}"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BD54D4-04A6-4691-AF7E-F042F8CB2B6B}" type="slidenum">
              <a:rPr lang="en-GB" smtClean="0"/>
              <a:t>‹#›</a:t>
            </a:fld>
            <a:endParaRPr lang="en-GB"/>
          </a:p>
        </p:txBody>
      </p:sp>
    </p:spTree>
    <p:extLst>
      <p:ext uri="{BB962C8B-B14F-4D97-AF65-F5344CB8AC3E}">
        <p14:creationId xmlns:p14="http://schemas.microsoft.com/office/powerpoint/2010/main" val="264253710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C56CE8-8BAB-4386-8B1C-A6695B70A0BE}" type="datetimeFigureOut">
              <a:rPr lang="en-GB" smtClean="0"/>
              <a:t>02/07/2020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BD54D4-04A6-4691-AF7E-F042F8CB2B6B}" type="slidenum">
              <a:rPr lang="en-GB" smtClean="0"/>
              <a:t>‹#›</a:t>
            </a:fld>
            <a:endParaRPr lang="en-GB"/>
          </a:p>
        </p:txBody>
      </p:sp>
    </p:spTree>
    <p:extLst>
      <p:ext uri="{BB962C8B-B14F-4D97-AF65-F5344CB8AC3E}">
        <p14:creationId xmlns:p14="http://schemas.microsoft.com/office/powerpoint/2010/main" val="3438541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jpeg"/><Relationship Id="rId7" Type="http://schemas.openxmlformats.org/officeDocument/2006/relationships/diagramLayout" Target="../diagrams/layout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4.png"/><Relationship Id="rId10" Type="http://schemas.microsoft.com/office/2007/relationships/diagramDrawing" Target="../diagrams/drawing1.xml"/><Relationship Id="rId4" Type="http://schemas.openxmlformats.org/officeDocument/2006/relationships/image" Target="../media/image3.png"/><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8.pn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image" Target="../media/image2.jpeg"/><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hyperlink" Target="https://youtu.be/dOkyKyVFnSs" TargetMode="External"/><Relationship Id="rId7" Type="http://schemas.openxmlformats.org/officeDocument/2006/relationships/diagramData" Target="../diagrams/data2.xml"/><Relationship Id="rId12"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11" Type="http://schemas.microsoft.com/office/2007/relationships/diagramDrawing" Target="../diagrams/drawing2.xml"/><Relationship Id="rId5" Type="http://schemas.openxmlformats.org/officeDocument/2006/relationships/image" Target="../media/image2.jpeg"/><Relationship Id="rId10" Type="http://schemas.openxmlformats.org/officeDocument/2006/relationships/diagramColors" Target="../diagrams/colors2.xml"/><Relationship Id="rId4" Type="http://schemas.openxmlformats.org/officeDocument/2006/relationships/image" Target="../media/image15.png"/><Relationship Id="rId9"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3.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5621" y="1124744"/>
            <a:ext cx="7772400" cy="1470025"/>
          </a:xfrm>
        </p:spPr>
        <p:txBody>
          <a:bodyPr>
            <a:noAutofit/>
          </a:bodyPr>
          <a:lstStyle/>
          <a:p>
            <a:r>
              <a:rPr lang="en-GB" sz="4800" dirty="0" smtClean="0">
                <a:solidFill>
                  <a:schemeClr val="accent1">
                    <a:lumMod val="75000"/>
                  </a:schemeClr>
                </a:solidFill>
                <a:latin typeface="Arial Rounded MT Bold" panose="020F0704030504030204" pitchFamily="34" charset="0"/>
              </a:rPr>
              <a:t>Healthy Lifestyles</a:t>
            </a:r>
            <a:endParaRPr lang="en-GB" sz="4800" dirty="0">
              <a:solidFill>
                <a:schemeClr val="accent1">
                  <a:lumMod val="75000"/>
                </a:schemeClr>
              </a:solidFill>
              <a:latin typeface="Arial Rounded MT Bold" panose="020F0704030504030204" pitchFamily="34" charset="0"/>
            </a:endParaRPr>
          </a:p>
        </p:txBody>
      </p:sp>
      <p:sp>
        <p:nvSpPr>
          <p:cNvPr id="3" name="Subtitle 2"/>
          <p:cNvSpPr>
            <a:spLocks noGrp="1"/>
          </p:cNvSpPr>
          <p:nvPr>
            <p:ph type="subTitle" idx="1"/>
          </p:nvPr>
        </p:nvSpPr>
        <p:spPr>
          <a:xfrm>
            <a:off x="107504" y="5013176"/>
            <a:ext cx="8895878" cy="1752600"/>
          </a:xfrm>
        </p:spPr>
        <p:txBody>
          <a:bodyPr/>
          <a:lstStyle/>
          <a:p>
            <a:r>
              <a:rPr lang="en-GB" sz="2800" dirty="0" smtClean="0">
                <a:solidFill>
                  <a:schemeClr val="accent1">
                    <a:lumMod val="75000"/>
                  </a:schemeClr>
                </a:solidFill>
                <a:latin typeface="Arial Rounded MT Bold" panose="020F0704030504030204" pitchFamily="34" charset="0"/>
              </a:rPr>
              <a:t>0-19 Public Health Nursing Service  </a:t>
            </a:r>
            <a:br>
              <a:rPr lang="en-GB" sz="2800" dirty="0" smtClean="0">
                <a:solidFill>
                  <a:schemeClr val="accent1">
                    <a:lumMod val="75000"/>
                  </a:schemeClr>
                </a:solidFill>
                <a:latin typeface="Arial Rounded MT Bold" panose="020F0704030504030204" pitchFamily="34" charset="0"/>
              </a:rPr>
            </a:br>
            <a:r>
              <a:rPr lang="en-GB" sz="2800" dirty="0" smtClean="0">
                <a:solidFill>
                  <a:schemeClr val="accent1">
                    <a:lumMod val="75000"/>
                  </a:schemeClr>
                </a:solidFill>
                <a:latin typeface="Arial Rounded MT Bold" panose="020F0704030504030204" pitchFamily="34" charset="0"/>
              </a:rPr>
              <a:t>School Nurses</a:t>
            </a:r>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58" y="2582905"/>
            <a:ext cx="3648075" cy="210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descr="http://intranet.iow.nhs.uk/Portals/0/Assets/Comms/Public/Logos/IW%20NHS%20Trust%20with%20Ambulance%20cre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274638"/>
            <a:ext cx="2343150" cy="107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93573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intranet.iow.nhs.uk/Portals/0/Assets/Comms/Public/Logos/IW%20NHS%20Trust%20with%20Ambulance%20cre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179512" y="116632"/>
            <a:ext cx="8229600" cy="1368152"/>
          </a:xfrm>
        </p:spPr>
        <p:txBody>
          <a:bodyPr>
            <a:normAutofit fontScale="90000"/>
          </a:bodyPr>
          <a:lstStyle/>
          <a:p>
            <a:r>
              <a:rPr lang="en-GB" dirty="0" smtClean="0"/>
              <a:t/>
            </a:r>
            <a:br>
              <a:rPr lang="en-GB" dirty="0" smtClean="0"/>
            </a:br>
            <a:r>
              <a:rPr lang="en-GB" dirty="0"/>
              <a:t>	</a:t>
            </a:r>
            <a:r>
              <a:rPr lang="en-GB" sz="3600" dirty="0" smtClean="0">
                <a:solidFill>
                  <a:schemeClr val="accent1">
                    <a:lumMod val="75000"/>
                  </a:schemeClr>
                </a:solidFill>
                <a:latin typeface="Arial Rounded MT Bold" panose="020F0704030504030204" pitchFamily="34" charset="0"/>
              </a:rPr>
              <a:t>What do the school nurses do?</a:t>
            </a:r>
            <a:endParaRPr lang="en-GB" sz="3600" dirty="0">
              <a:solidFill>
                <a:schemeClr val="accent1">
                  <a:lumMod val="75000"/>
                </a:schemeClr>
              </a:solidFill>
              <a:latin typeface="Arial Rounded MT Bold" panose="020F0704030504030204" pitchFamily="34" charset="0"/>
            </a:endParaRPr>
          </a:p>
        </p:txBody>
      </p:sp>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6951" y="2957314"/>
            <a:ext cx="2798025"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4" name="Diagram 3"/>
          <p:cNvGraphicFramePr/>
          <p:nvPr>
            <p:extLst>
              <p:ext uri="{D42A27DB-BD31-4B8C-83A1-F6EECF244321}">
                <p14:modId xmlns:p14="http://schemas.microsoft.com/office/powerpoint/2010/main" val="3541307936"/>
              </p:ext>
            </p:extLst>
          </p:nvPr>
        </p:nvGraphicFramePr>
        <p:xfrm>
          <a:off x="0" y="1769182"/>
          <a:ext cx="6696744" cy="42484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82393853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6" presetClass="entr" presetSubtype="16" fill="hold" nodeType="afterEffect">
                                  <p:stCondLst>
                                    <p:cond delay="0"/>
                                  </p:stCondLst>
                                  <p:childTnLst>
                                    <p:set>
                                      <p:cBhvr>
                                        <p:cTn id="12" dur="1" fill="hold">
                                          <p:stCondLst>
                                            <p:cond delay="0"/>
                                          </p:stCondLst>
                                        </p:cTn>
                                        <p:tgtEl>
                                          <p:spTgt spid="2053"/>
                                        </p:tgtEl>
                                        <p:attrNameLst>
                                          <p:attrName>style.visibility</p:attrName>
                                        </p:attrNameLst>
                                      </p:cBhvr>
                                      <p:to>
                                        <p:strVal val="visible"/>
                                      </p:to>
                                    </p:set>
                                    <p:animEffect transition="in" filter="circle(in)">
                                      <p:cBhvr>
                                        <p:cTn id="13" dur="2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1"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520000">
            <a:off x="6631526" y="5038561"/>
            <a:ext cx="1292108" cy="148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88894" y="-90264"/>
            <a:ext cx="8229600" cy="1143000"/>
          </a:xfrm>
        </p:spPr>
        <p:txBody>
          <a:bodyPr>
            <a:normAutofit/>
          </a:bodyPr>
          <a:lstStyle/>
          <a:p>
            <a:r>
              <a:rPr lang="en-GB" sz="4800" dirty="0" smtClean="0">
                <a:solidFill>
                  <a:schemeClr val="accent1">
                    <a:lumMod val="75000"/>
                  </a:schemeClr>
                </a:solidFill>
                <a:latin typeface="Arial Rounded MT Bold" panose="020F0704030504030204" pitchFamily="34" charset="0"/>
              </a:rPr>
              <a:t>Physical</a:t>
            </a:r>
            <a:endParaRPr lang="en-GB" sz="4800" dirty="0">
              <a:solidFill>
                <a:schemeClr val="accent1">
                  <a:lumMod val="75000"/>
                </a:schemeClr>
              </a:solidFill>
              <a:latin typeface="Arial Rounded MT Bold" panose="020F0704030504030204" pitchFamily="34" charset="0"/>
            </a:endParaRPr>
          </a:p>
        </p:txBody>
      </p:sp>
      <p:pic>
        <p:nvPicPr>
          <p:cNvPr id="11" name="Picture 10" descr="http://intranet.iow.nhs.uk/Portals/0/Assets/Comms/Public/Logos/IW%20NHS%20Trust%20with%20Ambulance%20cres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79512" y="1256255"/>
            <a:ext cx="7571303" cy="5262979"/>
          </a:xfrm>
          <a:prstGeom prst="rect">
            <a:avLst/>
          </a:prstGeom>
          <a:noFill/>
          <a:ln>
            <a:noFill/>
          </a:ln>
        </p:spPr>
        <p:txBody>
          <a:bodyPr wrap="none" lIns="91440" tIns="45720" rIns="91440" bIns="45720">
            <a:spAutoFit/>
          </a:bodyPr>
          <a:lstStyle/>
          <a:p>
            <a:pPr marL="571500" indent="-571500">
              <a:buFont typeface="Arial" panose="020B0604020202020204" pitchFamily="34" charset="0"/>
              <a:buChar char="•"/>
            </a:pPr>
            <a:r>
              <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Sleep				</a:t>
            </a:r>
            <a:endPar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Body image</a:t>
            </a:r>
            <a:endPar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Nutrition			</a:t>
            </a:r>
          </a:p>
          <a:p>
            <a:pPr marL="571500" indent="-571500">
              <a:buFont typeface="Arial" panose="020B0604020202020204" pitchFamily="34" charset="0"/>
              <a:buChar char="•"/>
            </a:pPr>
            <a:r>
              <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Dental care</a:t>
            </a:r>
            <a:r>
              <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		</a:t>
            </a:r>
          </a:p>
          <a:p>
            <a:pPr marL="571500" indent="-571500">
              <a:buFont typeface="Arial" panose="020B0604020202020204" pitchFamily="34" charset="0"/>
              <a:buChar char="•"/>
            </a:pPr>
            <a:r>
              <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Hygiene</a:t>
            </a:r>
            <a:r>
              <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	</a:t>
            </a:r>
          </a:p>
          <a:p>
            <a:pPr marL="571500" indent="-571500">
              <a:buFont typeface="Arial" panose="020B0604020202020204" pitchFamily="34" charset="0"/>
              <a:buChar char="•"/>
            </a:pPr>
            <a:r>
              <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Exercise</a:t>
            </a:r>
            <a:endPar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Puberty &amp; Body changes</a:t>
            </a:r>
            <a:r>
              <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	</a:t>
            </a:r>
          </a:p>
          <a:p>
            <a:pPr marL="571500" indent="-571500">
              <a:buFont typeface="Arial" panose="020B0604020202020204" pitchFamily="34" charset="0"/>
              <a:buChar char="•"/>
            </a:pPr>
            <a:r>
              <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Injuries</a:t>
            </a:r>
          </a:p>
          <a:p>
            <a:pPr marL="571500" indent="-571500">
              <a:buFont typeface="Arial" panose="020B0604020202020204" pitchFamily="34" charset="0"/>
              <a:buChar char="•"/>
            </a:pPr>
            <a:r>
              <a:rPr lang="en-GB" sz="3600" b="1" spc="300" dirty="0" smtClean="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Health </a:t>
            </a:r>
            <a:r>
              <a:rPr lang="en-GB" sz="3600" b="1" spc="300" dirty="0">
                <a:ln w="11430" cmpd="sng">
                  <a:solidFill>
                    <a:srgbClr val="7030A0"/>
                  </a:solidFill>
                  <a:prstDash val="solid"/>
                  <a:miter lim="800000"/>
                </a:ln>
                <a:solidFill>
                  <a:schemeClr val="accent5">
                    <a:lumMod val="75000"/>
                  </a:schemeClr>
                </a:solidFill>
                <a:effectLst>
                  <a:glow rad="45500">
                    <a:schemeClr val="accent1">
                      <a:satMod val="220000"/>
                      <a:alpha val="35000"/>
                    </a:schemeClr>
                  </a:glow>
                </a:effectLst>
                <a:latin typeface="Arial" panose="020B0604020202020204" pitchFamily="34" charset="0"/>
                <a:cs typeface="Arial" panose="020B0604020202020204" pitchFamily="34" charset="0"/>
              </a:rPr>
              <a:t>conditions</a:t>
            </a:r>
            <a:r>
              <a:rPr lang="en-GB" sz="4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	</a:t>
            </a:r>
            <a:endParaRPr lang="en-GB" sz="4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17"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866976">
            <a:off x="5917938" y="2246500"/>
            <a:ext cx="2936801" cy="21999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14789" y="875266"/>
            <a:ext cx="1977801" cy="792104"/>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22374" y="1256255"/>
            <a:ext cx="1073862" cy="995511"/>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096236" y="4221088"/>
            <a:ext cx="958019" cy="1728191"/>
          </a:xfrm>
          <a:prstGeom prst="rect">
            <a:avLst/>
          </a:prstGeom>
        </p:spPr>
      </p:pic>
      <p:pic>
        <p:nvPicPr>
          <p:cNvPr id="21" name="Picture 20"/>
          <p:cNvPicPr>
            <a:picLocks noChangeAspect="1" noChangeArrowheads="1"/>
          </p:cNvPicPr>
          <p:nvPr/>
        </p:nvPicPr>
        <p:blipFill rotWithShape="1">
          <a:blip r:embed="rId10">
            <a:extLst>
              <a:ext uri="{28A0092B-C50C-407E-A947-70E740481C1C}">
                <a14:useLocalDpi xmlns:a14="http://schemas.microsoft.com/office/drawing/2010/main" val="0"/>
              </a:ext>
            </a:extLst>
          </a:blip>
          <a:srcRect l="23671" t="7163" r="20537"/>
          <a:stretch/>
        </p:blipFill>
        <p:spPr bwMode="auto">
          <a:xfrm>
            <a:off x="3924189" y="3393184"/>
            <a:ext cx="1159000" cy="1157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297739" y="2060848"/>
            <a:ext cx="1411530" cy="1086216"/>
          </a:xfrm>
          <a:prstGeom prst="rect">
            <a:avLst/>
          </a:prstGeom>
        </p:spPr>
      </p:pic>
    </p:spTree>
    <p:extLst>
      <p:ext uri="{BB962C8B-B14F-4D97-AF65-F5344CB8AC3E}">
        <p14:creationId xmlns:p14="http://schemas.microsoft.com/office/powerpoint/2010/main" val="302836239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80">
                                          <p:stCondLst>
                                            <p:cond delay="0"/>
                                          </p:stCondLst>
                                        </p:cTn>
                                        <p:tgtEl>
                                          <p:spTgt spid="6"/>
                                        </p:tgtEl>
                                      </p:cBhvr>
                                    </p:animEffect>
                                    <p:anim calcmode="lin" valueType="num">
                                      <p:cBhvr>
                                        <p:cTn id="2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9" dur="26">
                                          <p:stCondLst>
                                            <p:cond delay="650"/>
                                          </p:stCondLst>
                                        </p:cTn>
                                        <p:tgtEl>
                                          <p:spTgt spid="6"/>
                                        </p:tgtEl>
                                      </p:cBhvr>
                                      <p:to x="100000" y="60000"/>
                                    </p:animScale>
                                    <p:animScale>
                                      <p:cBhvr>
                                        <p:cTn id="30" dur="166" decel="50000">
                                          <p:stCondLst>
                                            <p:cond delay="676"/>
                                          </p:stCondLst>
                                        </p:cTn>
                                        <p:tgtEl>
                                          <p:spTgt spid="6"/>
                                        </p:tgtEl>
                                      </p:cBhvr>
                                      <p:to x="100000" y="100000"/>
                                    </p:animScale>
                                    <p:animScale>
                                      <p:cBhvr>
                                        <p:cTn id="31" dur="26">
                                          <p:stCondLst>
                                            <p:cond delay="1312"/>
                                          </p:stCondLst>
                                        </p:cTn>
                                        <p:tgtEl>
                                          <p:spTgt spid="6"/>
                                        </p:tgtEl>
                                      </p:cBhvr>
                                      <p:to x="100000" y="80000"/>
                                    </p:animScale>
                                    <p:animScale>
                                      <p:cBhvr>
                                        <p:cTn id="32" dur="166" decel="50000">
                                          <p:stCondLst>
                                            <p:cond delay="1338"/>
                                          </p:stCondLst>
                                        </p:cTn>
                                        <p:tgtEl>
                                          <p:spTgt spid="6"/>
                                        </p:tgtEl>
                                      </p:cBhvr>
                                      <p:to x="100000" y="100000"/>
                                    </p:animScale>
                                    <p:animScale>
                                      <p:cBhvr>
                                        <p:cTn id="33" dur="26">
                                          <p:stCondLst>
                                            <p:cond delay="1642"/>
                                          </p:stCondLst>
                                        </p:cTn>
                                        <p:tgtEl>
                                          <p:spTgt spid="6"/>
                                        </p:tgtEl>
                                      </p:cBhvr>
                                      <p:to x="100000" y="90000"/>
                                    </p:animScale>
                                    <p:animScale>
                                      <p:cBhvr>
                                        <p:cTn id="34" dur="166" decel="50000">
                                          <p:stCondLst>
                                            <p:cond delay="1668"/>
                                          </p:stCondLst>
                                        </p:cTn>
                                        <p:tgtEl>
                                          <p:spTgt spid="6"/>
                                        </p:tgtEl>
                                      </p:cBhvr>
                                      <p:to x="100000" y="100000"/>
                                    </p:animScale>
                                    <p:animScale>
                                      <p:cBhvr>
                                        <p:cTn id="35" dur="26">
                                          <p:stCondLst>
                                            <p:cond delay="1808"/>
                                          </p:stCondLst>
                                        </p:cTn>
                                        <p:tgtEl>
                                          <p:spTgt spid="6"/>
                                        </p:tgtEl>
                                      </p:cBhvr>
                                      <p:to x="100000" y="95000"/>
                                    </p:animScale>
                                    <p:animScale>
                                      <p:cBhvr>
                                        <p:cTn id="3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139" y="-175454"/>
            <a:ext cx="8229600" cy="1143000"/>
          </a:xfrm>
        </p:spPr>
        <p:txBody>
          <a:bodyPr>
            <a:normAutofit/>
          </a:bodyPr>
          <a:lstStyle/>
          <a:p>
            <a:r>
              <a:rPr lang="en-GB" sz="3200" u="sng" dirty="0" smtClean="0">
                <a:solidFill>
                  <a:schemeClr val="accent1">
                    <a:lumMod val="75000"/>
                  </a:schemeClr>
                </a:solidFill>
                <a:latin typeface="Arial Rounded MT Bold" panose="020F0704030504030204" pitchFamily="34" charset="0"/>
              </a:rPr>
              <a:t>Emotional</a:t>
            </a:r>
            <a:r>
              <a:rPr lang="en-GB" sz="2800" u="sng" dirty="0" smtClean="0">
                <a:solidFill>
                  <a:schemeClr val="accent1">
                    <a:lumMod val="75000"/>
                  </a:schemeClr>
                </a:solidFill>
                <a:latin typeface="Arial Rounded MT Bold" panose="020F0704030504030204" pitchFamily="34" charset="0"/>
              </a:rPr>
              <a:t> </a:t>
            </a:r>
            <a:r>
              <a:rPr lang="en-GB" sz="3200" u="sng" dirty="0" smtClean="0">
                <a:solidFill>
                  <a:schemeClr val="accent1">
                    <a:lumMod val="75000"/>
                  </a:schemeClr>
                </a:solidFill>
                <a:latin typeface="Arial Rounded MT Bold" panose="020F0704030504030204" pitchFamily="34" charset="0"/>
              </a:rPr>
              <a:t>Wellbeing</a:t>
            </a:r>
            <a:endParaRPr lang="en-GB" sz="3200" u="sng" dirty="0">
              <a:solidFill>
                <a:schemeClr val="accent1">
                  <a:lumMod val="75000"/>
                </a:schemeClr>
              </a:solidFill>
              <a:latin typeface="Arial Rounded MT Bold" panose="020F0704030504030204" pitchFamily="34" charset="0"/>
            </a:endParaRPr>
          </a:p>
        </p:txBody>
      </p:sp>
      <p:sp>
        <p:nvSpPr>
          <p:cNvPr id="3" name="Content Placeholder 2"/>
          <p:cNvSpPr>
            <a:spLocks noGrp="1"/>
          </p:cNvSpPr>
          <p:nvPr>
            <p:ph idx="1"/>
          </p:nvPr>
        </p:nvSpPr>
        <p:spPr>
          <a:xfrm>
            <a:off x="397594" y="1436169"/>
            <a:ext cx="8219256" cy="4565103"/>
          </a:xfrm>
        </p:spPr>
        <p:txBody>
          <a:bodyPr>
            <a:normAutofit/>
          </a:bodyPr>
          <a:lstStyle/>
          <a:p>
            <a:pPr marL="0" lvl="0" indent="0" algn="ctr" eaLnBrk="0" fontAlgn="base" hangingPunct="0">
              <a:spcAft>
                <a:spcPct val="0"/>
              </a:spcAft>
              <a:buNone/>
            </a:pPr>
            <a:r>
              <a:rPr kumimoji="0" lang="en-GB" sz="2400" b="1" i="0" u="none" strike="noStrike" kern="0" cap="none" spc="0" normalizeH="0" baseline="0" noProof="0" dirty="0" smtClean="0">
                <a:ln>
                  <a:noFill/>
                </a:ln>
                <a:solidFill>
                  <a:schemeClr val="tx2"/>
                </a:solidFill>
                <a:effectLst/>
                <a:uLnTx/>
                <a:uFillTx/>
                <a:latin typeface="Arial" panose="020B0604020202020204" pitchFamily="34" charset="0"/>
                <a:ea typeface="ＭＳ Ｐゴシック" charset="0"/>
                <a:cs typeface="Arial" panose="020B0604020202020204" pitchFamily="34" charset="0"/>
              </a:rPr>
              <a:t>Emotionally healthy people can still feel anxious, stressed, angry and sad at times, but they are able to manage their negative feelings. </a:t>
            </a:r>
            <a:r>
              <a:rPr kumimoji="0" lang="en-GB" sz="3300" b="0" i="0"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rPr>
              <a:t/>
            </a:r>
            <a:br>
              <a:rPr kumimoji="0" lang="en-GB" sz="3300" b="0" i="0"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rPr>
            </a:br>
            <a:r>
              <a:rPr kumimoji="0" lang="en-GB" sz="2400" b="0" i="1"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hlinkClick r:id="rId3"/>
              </a:rPr>
              <a:t>Emotions clip</a:t>
            </a:r>
            <a:r>
              <a:rPr kumimoji="0" lang="en-GB" sz="3300" b="0" i="0"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rPr>
              <a:t/>
            </a:r>
            <a:br>
              <a:rPr kumimoji="0" lang="en-GB" sz="3300" b="0" i="0"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rPr>
            </a:br>
            <a:r>
              <a:rPr kumimoji="0" lang="en-GB" sz="3300" b="0" i="0"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rPr>
              <a:t/>
            </a:r>
            <a:br>
              <a:rPr kumimoji="0" lang="en-GB" sz="3300" b="0" i="0"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rPr>
            </a:br>
            <a:endParaRPr kumimoji="0" lang="en-GB" sz="3300" b="0" i="0" u="none" strike="noStrike" kern="0" cap="none" spc="0" normalizeH="0" baseline="0" noProof="0" dirty="0" smtClean="0">
              <a:ln>
                <a:noFill/>
              </a:ln>
              <a:solidFill>
                <a:schemeClr val="tx1">
                  <a:lumMod val="75000"/>
                  <a:lumOff val="25000"/>
                </a:schemeClr>
              </a:solidFill>
              <a:effectLst/>
              <a:uLnTx/>
              <a:uFillTx/>
              <a:latin typeface="Arial" panose="020B0604020202020204" pitchFamily="34" charset="0"/>
              <a:ea typeface="ＭＳ Ｐゴシック" charset="0"/>
              <a:cs typeface="Arial" panose="020B0604020202020204" pitchFamily="34" charset="0"/>
            </a:endParaRPr>
          </a:p>
          <a:p>
            <a:pPr marL="0" lvl="0" indent="0" algn="ctr" eaLnBrk="0" fontAlgn="base" hangingPunct="0">
              <a:spcAft>
                <a:spcPct val="0"/>
              </a:spcAft>
              <a:buNone/>
            </a:pPr>
            <a:endParaRPr lang="en-GB" sz="2600" kern="0" dirty="0">
              <a:solidFill>
                <a:schemeClr val="tx1">
                  <a:lumMod val="75000"/>
                  <a:lumOff val="25000"/>
                </a:schemeClr>
              </a:solidFill>
              <a:ea typeface="ＭＳ Ｐゴシック" charset="0"/>
              <a:cs typeface="Arial"/>
            </a:endParaRPr>
          </a:p>
          <a:p>
            <a:pPr marL="0" lvl="0" indent="0" algn="ctr" eaLnBrk="0" fontAlgn="base" hangingPunct="0">
              <a:spcAft>
                <a:spcPct val="0"/>
              </a:spcAft>
              <a:buNone/>
            </a:pPr>
            <a:endParaRPr kumimoji="0" lang="en-GB" sz="2600" b="0" i="0" u="none" strike="noStrike" kern="0" cap="none" spc="0" normalizeH="0" baseline="0" noProof="0" dirty="0" smtClean="0">
              <a:ln>
                <a:noFill/>
              </a:ln>
              <a:solidFill>
                <a:schemeClr val="tx1">
                  <a:lumMod val="75000"/>
                  <a:lumOff val="25000"/>
                </a:schemeClr>
              </a:solidFill>
              <a:effectLst/>
              <a:uLnTx/>
              <a:uFillTx/>
              <a:ea typeface="ＭＳ Ｐゴシック" charset="0"/>
              <a:cs typeface="Arial"/>
            </a:endParaRPr>
          </a:p>
          <a:p>
            <a:pPr marL="0" lvl="0" indent="0" algn="ctr" eaLnBrk="0" fontAlgn="base" hangingPunct="0">
              <a:spcAft>
                <a:spcPct val="0"/>
              </a:spcAft>
              <a:buNone/>
            </a:pPr>
            <a:r>
              <a:rPr lang="en-GB" sz="2800" b="1" kern="0" dirty="0">
                <a:solidFill>
                  <a:schemeClr val="tx2"/>
                </a:solidFill>
                <a:latin typeface="Arial" panose="020B0604020202020204" pitchFamily="34" charset="0"/>
                <a:ea typeface="ＭＳ Ｐゴシック" charset="0"/>
                <a:cs typeface="Arial" panose="020B0604020202020204" pitchFamily="34" charset="0"/>
              </a:rPr>
              <a:t>Things that affect our emotions include:</a:t>
            </a:r>
          </a:p>
          <a:p>
            <a:endParaRPr lang="en-GB" sz="2800" dirty="0">
              <a:solidFill>
                <a:schemeClr val="tx1">
                  <a:lumMod val="75000"/>
                  <a:lumOff val="25000"/>
                </a:schemeClr>
              </a:solidFill>
            </a:endParaRPr>
          </a:p>
          <a:p>
            <a:pPr marL="0" lvl="0" indent="0" algn="ctr" eaLnBrk="0" fontAlgn="base" hangingPunct="0">
              <a:spcAft>
                <a:spcPct val="0"/>
              </a:spcAft>
              <a:buNone/>
            </a:pPr>
            <a:endParaRPr lang="en-GB" sz="2600" kern="0" dirty="0">
              <a:solidFill>
                <a:schemeClr val="tx1">
                  <a:lumMod val="75000"/>
                  <a:lumOff val="25000"/>
                </a:schemeClr>
              </a:solidFill>
              <a:ea typeface="ＭＳ Ｐゴシック" charset="0"/>
              <a:cs typeface="Arial"/>
            </a:endParaRPr>
          </a:p>
        </p:txBody>
      </p:sp>
      <p:pic>
        <p:nvPicPr>
          <p:cNvPr id="4099"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0021" y="2996952"/>
            <a:ext cx="4314403" cy="18818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descr="http://intranet.iow.nhs.uk/Portals/0/Assets/Comms/Public/Logos/IW%20NHS%20Trust%20with%20Ambulance%20cres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Diagram 5"/>
          <p:cNvGraphicFramePr/>
          <p:nvPr>
            <p:extLst>
              <p:ext uri="{D42A27DB-BD31-4B8C-83A1-F6EECF244321}">
                <p14:modId xmlns:p14="http://schemas.microsoft.com/office/powerpoint/2010/main" val="1276812141"/>
              </p:ext>
            </p:extLst>
          </p:nvPr>
        </p:nvGraphicFramePr>
        <p:xfrm>
          <a:off x="35496" y="5085184"/>
          <a:ext cx="9073008" cy="198884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9" name="Picture 8"/>
          <p:cNvPicPr>
            <a:picLocks noChangeAspect="1"/>
          </p:cNvPicPr>
          <p:nvPr/>
        </p:nvPicPr>
        <p:blipFill rotWithShape="1">
          <a:blip r:embed="rId12">
            <a:extLst>
              <a:ext uri="{28A0092B-C50C-407E-A947-70E740481C1C}">
                <a14:useLocalDpi xmlns:a14="http://schemas.microsoft.com/office/drawing/2010/main" val="0"/>
              </a:ext>
            </a:extLst>
          </a:blip>
          <a:srcRect t="19281" b="15359"/>
          <a:stretch/>
        </p:blipFill>
        <p:spPr>
          <a:xfrm>
            <a:off x="3131839" y="654794"/>
            <a:ext cx="2528359" cy="766170"/>
          </a:xfrm>
          <a:prstGeom prst="rect">
            <a:avLst/>
          </a:prstGeom>
        </p:spPr>
      </p:pic>
    </p:spTree>
    <p:extLst>
      <p:ext uri="{BB962C8B-B14F-4D97-AF65-F5344CB8AC3E}">
        <p14:creationId xmlns:p14="http://schemas.microsoft.com/office/powerpoint/2010/main" val="46408452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1" presetClass="entr" presetSubtype="4" fill="hold" grpId="0" nodeType="afterEffect">
                                  <p:stCondLst>
                                    <p:cond delay="0"/>
                                  </p:stCondLst>
                                  <p:childTnLst>
                                    <p:set>
                                      <p:cBhvr>
                                        <p:cTn id="12" dur="1" fill="hold">
                                          <p:stCondLst>
                                            <p:cond delay="0"/>
                                          </p:stCondLst>
                                        </p:cTn>
                                        <p:tgtEl>
                                          <p:spTgt spid="6">
                                            <p:graphicEl>
                                              <a:dgm id="{57590080-3340-4CFC-836F-2AC9C6C00494}"/>
                                            </p:graphicEl>
                                          </p:spTgt>
                                        </p:tgtEl>
                                        <p:attrNameLst>
                                          <p:attrName>style.visibility</p:attrName>
                                        </p:attrNameLst>
                                      </p:cBhvr>
                                      <p:to>
                                        <p:strVal val="visible"/>
                                      </p:to>
                                    </p:set>
                                    <p:animEffect transition="in" filter="wheel(4)">
                                      <p:cBhvr>
                                        <p:cTn id="13" dur="2000"/>
                                        <p:tgtEl>
                                          <p:spTgt spid="6">
                                            <p:graphicEl>
                                              <a:dgm id="{57590080-3340-4CFC-836F-2AC9C6C00494}"/>
                                            </p:graphicEl>
                                          </p:spTgt>
                                        </p:tgtEl>
                                      </p:cBhvr>
                                    </p:animEffect>
                                  </p:childTnLst>
                                </p:cTn>
                              </p:par>
                              <p:par>
                                <p:cTn id="14" presetID="21" presetClass="entr" presetSubtype="4" fill="hold" grpId="0" nodeType="withEffect">
                                  <p:stCondLst>
                                    <p:cond delay="0"/>
                                  </p:stCondLst>
                                  <p:childTnLst>
                                    <p:set>
                                      <p:cBhvr>
                                        <p:cTn id="15" dur="1" fill="hold">
                                          <p:stCondLst>
                                            <p:cond delay="0"/>
                                          </p:stCondLst>
                                        </p:cTn>
                                        <p:tgtEl>
                                          <p:spTgt spid="6">
                                            <p:graphicEl>
                                              <a:dgm id="{801550AB-356B-44F5-812B-CB420E431F04}"/>
                                            </p:graphicEl>
                                          </p:spTgt>
                                        </p:tgtEl>
                                        <p:attrNameLst>
                                          <p:attrName>style.visibility</p:attrName>
                                        </p:attrNameLst>
                                      </p:cBhvr>
                                      <p:to>
                                        <p:strVal val="visible"/>
                                      </p:to>
                                    </p:set>
                                    <p:animEffect transition="in" filter="wheel(4)">
                                      <p:cBhvr>
                                        <p:cTn id="16" dur="2000"/>
                                        <p:tgtEl>
                                          <p:spTgt spid="6">
                                            <p:graphicEl>
                                              <a:dgm id="{801550AB-356B-44F5-812B-CB420E431F04}"/>
                                            </p:graphicEl>
                                          </p:spTgt>
                                        </p:tgtEl>
                                      </p:cBhvr>
                                    </p:animEffect>
                                  </p:childTnLst>
                                </p:cTn>
                              </p:par>
                              <p:par>
                                <p:cTn id="17" presetID="21" presetClass="entr" presetSubtype="4" fill="hold" grpId="0" nodeType="withEffect">
                                  <p:stCondLst>
                                    <p:cond delay="0"/>
                                  </p:stCondLst>
                                  <p:childTnLst>
                                    <p:set>
                                      <p:cBhvr>
                                        <p:cTn id="18" dur="1" fill="hold">
                                          <p:stCondLst>
                                            <p:cond delay="0"/>
                                          </p:stCondLst>
                                        </p:cTn>
                                        <p:tgtEl>
                                          <p:spTgt spid="6">
                                            <p:graphicEl>
                                              <a:dgm id="{5AC92A9B-1E84-4D84-A2D3-59AF1F8D0CC1}"/>
                                            </p:graphicEl>
                                          </p:spTgt>
                                        </p:tgtEl>
                                        <p:attrNameLst>
                                          <p:attrName>style.visibility</p:attrName>
                                        </p:attrNameLst>
                                      </p:cBhvr>
                                      <p:to>
                                        <p:strVal val="visible"/>
                                      </p:to>
                                    </p:set>
                                    <p:animEffect transition="in" filter="wheel(4)">
                                      <p:cBhvr>
                                        <p:cTn id="19" dur="2000"/>
                                        <p:tgtEl>
                                          <p:spTgt spid="6">
                                            <p:graphicEl>
                                              <a:dgm id="{5AC92A9B-1E84-4D84-A2D3-59AF1F8D0CC1}"/>
                                            </p:graphicEl>
                                          </p:spTgt>
                                        </p:tgtEl>
                                      </p:cBhvr>
                                    </p:animEffect>
                                  </p:childTnLst>
                                </p:cTn>
                              </p:par>
                              <p:par>
                                <p:cTn id="20" presetID="21" presetClass="entr" presetSubtype="4" fill="hold" grpId="0" nodeType="withEffect">
                                  <p:stCondLst>
                                    <p:cond delay="0"/>
                                  </p:stCondLst>
                                  <p:childTnLst>
                                    <p:set>
                                      <p:cBhvr>
                                        <p:cTn id="21" dur="1" fill="hold">
                                          <p:stCondLst>
                                            <p:cond delay="0"/>
                                          </p:stCondLst>
                                        </p:cTn>
                                        <p:tgtEl>
                                          <p:spTgt spid="6">
                                            <p:graphicEl>
                                              <a:dgm id="{467AA7A3-78C6-4F0B-BE89-9347F7C19DB3}"/>
                                            </p:graphicEl>
                                          </p:spTgt>
                                        </p:tgtEl>
                                        <p:attrNameLst>
                                          <p:attrName>style.visibility</p:attrName>
                                        </p:attrNameLst>
                                      </p:cBhvr>
                                      <p:to>
                                        <p:strVal val="visible"/>
                                      </p:to>
                                    </p:set>
                                    <p:animEffect transition="in" filter="wheel(4)">
                                      <p:cBhvr>
                                        <p:cTn id="22" dur="2000"/>
                                        <p:tgtEl>
                                          <p:spTgt spid="6">
                                            <p:graphicEl>
                                              <a:dgm id="{467AA7A3-78C6-4F0B-BE89-9347F7C19DB3}"/>
                                            </p:graphicEl>
                                          </p:spTgt>
                                        </p:tgtEl>
                                      </p:cBhvr>
                                    </p:animEffect>
                                  </p:childTnLst>
                                </p:cTn>
                              </p:par>
                              <p:par>
                                <p:cTn id="23" presetID="21" presetClass="entr" presetSubtype="4" fill="hold" grpId="0" nodeType="withEffect">
                                  <p:stCondLst>
                                    <p:cond delay="0"/>
                                  </p:stCondLst>
                                  <p:childTnLst>
                                    <p:set>
                                      <p:cBhvr>
                                        <p:cTn id="24" dur="1" fill="hold">
                                          <p:stCondLst>
                                            <p:cond delay="0"/>
                                          </p:stCondLst>
                                        </p:cTn>
                                        <p:tgtEl>
                                          <p:spTgt spid="6">
                                            <p:graphicEl>
                                              <a:dgm id="{5516012B-50A5-4147-8299-A0589F7CE507}"/>
                                            </p:graphicEl>
                                          </p:spTgt>
                                        </p:tgtEl>
                                        <p:attrNameLst>
                                          <p:attrName>style.visibility</p:attrName>
                                        </p:attrNameLst>
                                      </p:cBhvr>
                                      <p:to>
                                        <p:strVal val="visible"/>
                                      </p:to>
                                    </p:set>
                                    <p:animEffect transition="in" filter="wheel(4)">
                                      <p:cBhvr>
                                        <p:cTn id="25" dur="2000"/>
                                        <p:tgtEl>
                                          <p:spTgt spid="6">
                                            <p:graphicEl>
                                              <a:dgm id="{5516012B-50A5-4147-8299-A0589F7CE507}"/>
                                            </p:graphicEl>
                                          </p:spTgt>
                                        </p:tgtEl>
                                      </p:cBhvr>
                                    </p:animEffect>
                                  </p:childTnLst>
                                </p:cTn>
                              </p:par>
                              <p:par>
                                <p:cTn id="26" presetID="21" presetClass="entr" presetSubtype="4" fill="hold" grpId="0" nodeType="withEffect">
                                  <p:stCondLst>
                                    <p:cond delay="0"/>
                                  </p:stCondLst>
                                  <p:childTnLst>
                                    <p:set>
                                      <p:cBhvr>
                                        <p:cTn id="27" dur="1" fill="hold">
                                          <p:stCondLst>
                                            <p:cond delay="0"/>
                                          </p:stCondLst>
                                        </p:cTn>
                                        <p:tgtEl>
                                          <p:spTgt spid="6">
                                            <p:graphicEl>
                                              <a:dgm id="{658FDF0B-4716-4E61-B926-8CEB949EFCA0}"/>
                                            </p:graphicEl>
                                          </p:spTgt>
                                        </p:tgtEl>
                                        <p:attrNameLst>
                                          <p:attrName>style.visibility</p:attrName>
                                        </p:attrNameLst>
                                      </p:cBhvr>
                                      <p:to>
                                        <p:strVal val="visible"/>
                                      </p:to>
                                    </p:set>
                                    <p:animEffect transition="in" filter="wheel(4)">
                                      <p:cBhvr>
                                        <p:cTn id="28" dur="2000"/>
                                        <p:tgtEl>
                                          <p:spTgt spid="6">
                                            <p:graphicEl>
                                              <a:dgm id="{658FDF0B-4716-4E61-B926-8CEB949EFCA0}"/>
                                            </p:graphicEl>
                                          </p:spTgt>
                                        </p:tgtEl>
                                      </p:cBhvr>
                                    </p:animEffect>
                                  </p:childTnLst>
                                </p:cTn>
                              </p:par>
                              <p:par>
                                <p:cTn id="29" presetID="21" presetClass="entr" presetSubtype="4" fill="hold" grpId="0" nodeType="withEffect">
                                  <p:stCondLst>
                                    <p:cond delay="0"/>
                                  </p:stCondLst>
                                  <p:childTnLst>
                                    <p:set>
                                      <p:cBhvr>
                                        <p:cTn id="30" dur="1" fill="hold">
                                          <p:stCondLst>
                                            <p:cond delay="0"/>
                                          </p:stCondLst>
                                        </p:cTn>
                                        <p:tgtEl>
                                          <p:spTgt spid="6">
                                            <p:graphicEl>
                                              <a:dgm id="{F8BBB68C-63AE-41ED-8654-FC8D09DAA2BC}"/>
                                            </p:graphicEl>
                                          </p:spTgt>
                                        </p:tgtEl>
                                        <p:attrNameLst>
                                          <p:attrName>style.visibility</p:attrName>
                                        </p:attrNameLst>
                                      </p:cBhvr>
                                      <p:to>
                                        <p:strVal val="visible"/>
                                      </p:to>
                                    </p:set>
                                    <p:animEffect transition="in" filter="wheel(4)">
                                      <p:cBhvr>
                                        <p:cTn id="31" dur="2000"/>
                                        <p:tgtEl>
                                          <p:spTgt spid="6">
                                            <p:graphicEl>
                                              <a:dgm id="{F8BBB68C-63AE-41ED-8654-FC8D09DAA2BC}"/>
                                            </p:graphicEl>
                                          </p:spTgt>
                                        </p:tgtEl>
                                      </p:cBhvr>
                                    </p:animEffect>
                                  </p:childTnLst>
                                </p:cTn>
                              </p:par>
                              <p:par>
                                <p:cTn id="32" presetID="21" presetClass="entr" presetSubtype="4" fill="hold" grpId="0" nodeType="withEffect">
                                  <p:stCondLst>
                                    <p:cond delay="0"/>
                                  </p:stCondLst>
                                  <p:childTnLst>
                                    <p:set>
                                      <p:cBhvr>
                                        <p:cTn id="33" dur="1" fill="hold">
                                          <p:stCondLst>
                                            <p:cond delay="0"/>
                                          </p:stCondLst>
                                        </p:cTn>
                                        <p:tgtEl>
                                          <p:spTgt spid="6">
                                            <p:graphicEl>
                                              <a:dgm id="{8B503D46-46A7-4AEE-9668-8621B959DB9D}"/>
                                            </p:graphicEl>
                                          </p:spTgt>
                                        </p:tgtEl>
                                        <p:attrNameLst>
                                          <p:attrName>style.visibility</p:attrName>
                                        </p:attrNameLst>
                                      </p:cBhvr>
                                      <p:to>
                                        <p:strVal val="visible"/>
                                      </p:to>
                                    </p:set>
                                    <p:animEffect transition="in" filter="wheel(4)">
                                      <p:cBhvr>
                                        <p:cTn id="34" dur="2000"/>
                                        <p:tgtEl>
                                          <p:spTgt spid="6">
                                            <p:graphicEl>
                                              <a:dgm id="{8B503D46-46A7-4AEE-9668-8621B959DB9D}"/>
                                            </p:graphicEl>
                                          </p:spTgt>
                                        </p:tgtEl>
                                      </p:cBhvr>
                                    </p:animEffect>
                                  </p:childTnLst>
                                </p:cTn>
                              </p:par>
                              <p:par>
                                <p:cTn id="35" presetID="21" presetClass="entr" presetSubtype="4" fill="hold" grpId="0" nodeType="withEffect">
                                  <p:stCondLst>
                                    <p:cond delay="0"/>
                                  </p:stCondLst>
                                  <p:childTnLst>
                                    <p:set>
                                      <p:cBhvr>
                                        <p:cTn id="36" dur="1" fill="hold">
                                          <p:stCondLst>
                                            <p:cond delay="0"/>
                                          </p:stCondLst>
                                        </p:cTn>
                                        <p:tgtEl>
                                          <p:spTgt spid="6">
                                            <p:graphicEl>
                                              <a:dgm id="{119BE0A6-AB8C-431F-A31F-83C2ABFD53A9}"/>
                                            </p:graphicEl>
                                          </p:spTgt>
                                        </p:tgtEl>
                                        <p:attrNameLst>
                                          <p:attrName>style.visibility</p:attrName>
                                        </p:attrNameLst>
                                      </p:cBhvr>
                                      <p:to>
                                        <p:strVal val="visible"/>
                                      </p:to>
                                    </p:set>
                                    <p:animEffect transition="in" filter="wheel(4)">
                                      <p:cBhvr>
                                        <p:cTn id="37" dur="2000"/>
                                        <p:tgtEl>
                                          <p:spTgt spid="6">
                                            <p:graphicEl>
                                              <a:dgm id="{119BE0A6-AB8C-431F-A31F-83C2ABFD53A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Dgm/>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1581"/>
            <a:ext cx="8229600" cy="1143000"/>
          </a:xfrm>
        </p:spPr>
        <p:txBody>
          <a:bodyPr>
            <a:normAutofit/>
          </a:bodyPr>
          <a:lstStyle/>
          <a:p>
            <a:r>
              <a:rPr lang="en-GB" sz="4000" dirty="0" smtClean="0">
                <a:solidFill>
                  <a:schemeClr val="accent1">
                    <a:lumMod val="75000"/>
                  </a:schemeClr>
                </a:solidFill>
                <a:latin typeface="Arial Rounded MT Bold" panose="020F0704030504030204" pitchFamily="34" charset="0"/>
              </a:rPr>
              <a:t>Anxiety or Worry</a:t>
            </a:r>
            <a:endParaRPr lang="en-GB" sz="4000" dirty="0">
              <a:solidFill>
                <a:schemeClr val="accent1">
                  <a:lumMod val="75000"/>
                </a:schemeClr>
              </a:solidFill>
              <a:latin typeface="Arial Rounded MT Bold" panose="020F0704030504030204" pitchFamily="34" charset="0"/>
            </a:endParaRPr>
          </a:p>
        </p:txBody>
      </p:sp>
      <p:sp>
        <p:nvSpPr>
          <p:cNvPr id="3" name="Content Placeholder 2"/>
          <p:cNvSpPr>
            <a:spLocks noGrp="1"/>
          </p:cNvSpPr>
          <p:nvPr>
            <p:ph idx="1"/>
          </p:nvPr>
        </p:nvSpPr>
        <p:spPr>
          <a:xfrm>
            <a:off x="4969400" y="1333608"/>
            <a:ext cx="3961974" cy="4820378"/>
          </a:xfrm>
        </p:spPr>
        <p:txBody>
          <a:bodyPr>
            <a:noAutofit/>
          </a:bodyPr>
          <a:lstStyle/>
          <a:p>
            <a:pPr algn="ctr"/>
            <a:r>
              <a:rPr lang="en-GB" sz="2200" b="1" dirty="0" smtClean="0">
                <a:solidFill>
                  <a:schemeClr val="tx2"/>
                </a:solidFill>
                <a:latin typeface="Arial" panose="020B0604020202020204" pitchFamily="34" charset="0"/>
                <a:cs typeface="Arial" panose="020B0604020202020204" pitchFamily="34" charset="0"/>
              </a:rPr>
              <a:t>‘Anxiety’ is a word we use to describe feelings of worry, fear and panic.</a:t>
            </a:r>
          </a:p>
          <a:p>
            <a:pPr marL="0" indent="0" algn="ctr">
              <a:buNone/>
            </a:pPr>
            <a:endParaRPr lang="en-GB" sz="2200" b="1" dirty="0" smtClean="0">
              <a:solidFill>
                <a:schemeClr val="tx2"/>
              </a:solidFill>
              <a:latin typeface="Arial" panose="020B0604020202020204" pitchFamily="34" charset="0"/>
              <a:cs typeface="Arial" panose="020B0604020202020204" pitchFamily="34" charset="0"/>
            </a:endParaRPr>
          </a:p>
          <a:p>
            <a:pPr algn="ctr"/>
            <a:r>
              <a:rPr lang="en-GB" sz="2200" b="1" dirty="0" smtClean="0">
                <a:solidFill>
                  <a:schemeClr val="accent4">
                    <a:lumMod val="75000"/>
                  </a:schemeClr>
                </a:solidFill>
                <a:latin typeface="Arial" panose="020B0604020202020204" pitchFamily="34" charset="0"/>
                <a:cs typeface="Arial" panose="020B0604020202020204" pitchFamily="34" charset="0"/>
              </a:rPr>
              <a:t>It is a normal response to feeling threatened or in danger this could be real or imagined.</a:t>
            </a:r>
            <a:r>
              <a:rPr lang="en-GB" sz="2200" dirty="0" smtClean="0">
                <a:solidFill>
                  <a:schemeClr val="tx2"/>
                </a:solidFill>
                <a:latin typeface="Arial" panose="020B0604020202020204" pitchFamily="34" charset="0"/>
                <a:cs typeface="Arial" panose="020B0604020202020204" pitchFamily="34" charset="0"/>
              </a:rPr>
              <a:t/>
            </a:r>
            <a:br>
              <a:rPr lang="en-GB" sz="2200" dirty="0" smtClean="0">
                <a:solidFill>
                  <a:schemeClr val="tx2"/>
                </a:solidFill>
                <a:latin typeface="Arial" panose="020B0604020202020204" pitchFamily="34" charset="0"/>
                <a:cs typeface="Arial" panose="020B0604020202020204" pitchFamily="34" charset="0"/>
              </a:rPr>
            </a:br>
            <a:endParaRPr lang="en-GB" sz="2200" dirty="0" smtClean="0">
              <a:solidFill>
                <a:schemeClr val="tx2"/>
              </a:solidFill>
              <a:latin typeface="Arial" panose="020B0604020202020204" pitchFamily="34" charset="0"/>
              <a:cs typeface="Arial" panose="020B0604020202020204" pitchFamily="34" charset="0"/>
            </a:endParaRPr>
          </a:p>
          <a:p>
            <a:pPr algn="ctr"/>
            <a:r>
              <a:rPr lang="en-GB" sz="2200" b="1" dirty="0" smtClean="0">
                <a:solidFill>
                  <a:schemeClr val="accent5">
                    <a:lumMod val="75000"/>
                  </a:schemeClr>
                </a:solidFill>
                <a:latin typeface="Arial" panose="020B0604020202020204" pitchFamily="34" charset="0"/>
                <a:cs typeface="Arial" panose="020B0604020202020204" pitchFamily="34" charset="0"/>
              </a:rPr>
              <a:t>Anxiety might cause physical symptoms such as a racing heart, breathing fast, sweaty hands, dry mouth and feeling shaky.</a:t>
            </a:r>
            <a:endParaRPr lang="en-GB" sz="2200" b="1" dirty="0">
              <a:solidFill>
                <a:schemeClr val="accent5">
                  <a:lumMod val="75000"/>
                </a:schemeClr>
              </a:solidFill>
              <a:latin typeface="Arial" panose="020B0604020202020204" pitchFamily="34" charset="0"/>
              <a:cs typeface="Arial" panose="020B0604020202020204" pitchFamily="34" charset="0"/>
            </a:endParaRPr>
          </a:p>
        </p:txBody>
      </p:sp>
      <p:pic>
        <p:nvPicPr>
          <p:cNvPr id="6" name="Picture 5" descr="http://intranet.iow.nhs.uk/Portals/0/Assets/Comms/Public/Logos/IW%20NHS%20Trust%20with%20Ambulance%20cre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t="1238"/>
          <a:stretch/>
        </p:blipFill>
        <p:spPr>
          <a:xfrm>
            <a:off x="1547664" y="781050"/>
            <a:ext cx="3394420" cy="6047486"/>
          </a:xfrm>
          <a:prstGeom prst="rect">
            <a:avLst/>
          </a:prstGeom>
        </p:spPr>
      </p:pic>
      <p:sp>
        <p:nvSpPr>
          <p:cNvPr id="10" name="Heart 9"/>
          <p:cNvSpPr/>
          <p:nvPr/>
        </p:nvSpPr>
        <p:spPr>
          <a:xfrm>
            <a:off x="2873465" y="2132856"/>
            <a:ext cx="596214" cy="526411"/>
          </a:xfrm>
          <a:prstGeom prst="hear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1832130" y="3657856"/>
            <a:ext cx="216024" cy="2180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4325702" y="3648331"/>
            <a:ext cx="216024" cy="2121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32515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par>
                                <p:cTn id="11" presetID="26" presetClass="emph" presetSubtype="0" repeatCount="10000" fill="hold" grpId="0" nodeType="withEffect">
                                  <p:stCondLst>
                                    <p:cond delay="0"/>
                                  </p:stCondLst>
                                  <p:childTnLst>
                                    <p:animEffect transition="out" filter="fade">
                                      <p:cBhvr>
                                        <p:cTn id="12" dur="500" tmFilter="0, 0; .2, .5; .8, .5; 1, 0"/>
                                        <p:tgtEl>
                                          <p:spTgt spid="10"/>
                                        </p:tgtEl>
                                      </p:cBhvr>
                                    </p:animEffect>
                                    <p:animScale>
                                      <p:cBhvr>
                                        <p:cTn id="13" dur="250" autoRev="1" fill="hold"/>
                                        <p:tgtEl>
                                          <p:spTgt spid="10"/>
                                        </p:tgtEl>
                                      </p:cBhvr>
                                      <p:by x="105000" y="105000"/>
                                    </p:animScale>
                                  </p:childTnLst>
                                </p:cTn>
                              </p:par>
                              <p:par>
                                <p:cTn id="14" presetID="26" presetClass="emph" presetSubtype="0" repeatCount="indefinite" fill="hold" grpId="0" nodeType="withEffect">
                                  <p:stCondLst>
                                    <p:cond delay="0"/>
                                  </p:stCondLst>
                                  <p:childTnLst>
                                    <p:animEffect transition="out" filter="fade">
                                      <p:cBhvr>
                                        <p:cTn id="15" dur="1000" tmFilter="0, 0; .2, .5; .8, .5; 1, 0"/>
                                        <p:tgtEl>
                                          <p:spTgt spid="18"/>
                                        </p:tgtEl>
                                      </p:cBhvr>
                                    </p:animEffect>
                                    <p:animScale>
                                      <p:cBhvr>
                                        <p:cTn id="16" dur="500" autoRev="1" fill="hold"/>
                                        <p:tgtEl>
                                          <p:spTgt spid="18"/>
                                        </p:tgtEl>
                                      </p:cBhvr>
                                      <p:by x="105000" y="105000"/>
                                    </p:animScale>
                                  </p:childTnLst>
                                </p:cTn>
                              </p:par>
                              <p:par>
                                <p:cTn id="17" presetID="26" presetClass="emph" presetSubtype="0" repeatCount="indefinite" fill="hold" grpId="0" nodeType="withEffect">
                                  <p:stCondLst>
                                    <p:cond delay="0"/>
                                  </p:stCondLst>
                                  <p:childTnLst>
                                    <p:animEffect transition="out" filter="fade">
                                      <p:cBhvr>
                                        <p:cTn id="18" dur="1000" tmFilter="0, 0; .2, .5; .8, .5; 1, 0"/>
                                        <p:tgtEl>
                                          <p:spTgt spid="27"/>
                                        </p:tgtEl>
                                      </p:cBhvr>
                                    </p:animEffect>
                                    <p:animScale>
                                      <p:cBhvr>
                                        <p:cTn id="19" dur="500" autoRev="1" fill="hold"/>
                                        <p:tgtEl>
                                          <p:spTgt spid="2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642194"/>
          </a:xfrm>
        </p:spPr>
        <p:txBody>
          <a:bodyPr>
            <a:normAutofit/>
          </a:bodyPr>
          <a:lstStyle/>
          <a:p>
            <a:r>
              <a:rPr lang="en-GB" sz="4000" u="sng" dirty="0" smtClean="0">
                <a:solidFill>
                  <a:schemeClr val="accent1">
                    <a:lumMod val="75000"/>
                  </a:schemeClr>
                </a:solidFill>
                <a:latin typeface="Arial Rounded MT Bold" panose="020F0704030504030204" pitchFamily="34" charset="0"/>
              </a:rPr>
              <a:t>Managing your worries</a:t>
            </a:r>
            <a:endParaRPr lang="en-GB" sz="4000" u="sng" dirty="0">
              <a:solidFill>
                <a:schemeClr val="accent1">
                  <a:lumMod val="75000"/>
                </a:schemeClr>
              </a:solidFill>
              <a:latin typeface="Arial Rounded MT Bold" panose="020F0704030504030204" pitchFamily="34" charset="0"/>
            </a:endParaRPr>
          </a:p>
        </p:txBody>
      </p:sp>
      <p:sp>
        <p:nvSpPr>
          <p:cNvPr id="3" name="Content Placeholder 2"/>
          <p:cNvSpPr>
            <a:spLocks noGrp="1"/>
          </p:cNvSpPr>
          <p:nvPr>
            <p:ph idx="1"/>
          </p:nvPr>
        </p:nvSpPr>
        <p:spPr>
          <a:xfrm>
            <a:off x="144488" y="1700808"/>
            <a:ext cx="8786886" cy="4641379"/>
          </a:xfrm>
        </p:spPr>
        <p:txBody>
          <a:bodyPr>
            <a:normAutofit/>
          </a:bodyPr>
          <a:lstStyle/>
          <a:p>
            <a:pPr>
              <a:buFont typeface="Wingdings" panose="05000000000000000000" pitchFamily="2" charset="2"/>
              <a:buChar char="v"/>
            </a:pPr>
            <a:r>
              <a:rPr lang="en-GB" sz="2900" dirty="0" smtClean="0">
                <a:solidFill>
                  <a:srgbClr val="C00000"/>
                </a:solidFill>
                <a:latin typeface="Arial" panose="020B0604020202020204" pitchFamily="34" charset="0"/>
                <a:cs typeface="Arial" panose="020B0604020202020204" pitchFamily="34" charset="0"/>
              </a:rPr>
              <a:t>Take </a:t>
            </a:r>
            <a:r>
              <a:rPr lang="en-GB" sz="2900" dirty="0">
                <a:solidFill>
                  <a:srgbClr val="C00000"/>
                </a:solidFill>
                <a:latin typeface="Arial" panose="020B0604020202020204" pitchFamily="34" charset="0"/>
                <a:cs typeface="Arial" panose="020B0604020202020204" pitchFamily="34" charset="0"/>
              </a:rPr>
              <a:t>time out – Relax and enjoy your hobbies</a:t>
            </a:r>
          </a:p>
          <a:p>
            <a:pPr>
              <a:buFont typeface="Wingdings" panose="05000000000000000000" pitchFamily="2" charset="2"/>
              <a:buChar char="v"/>
            </a:pPr>
            <a:r>
              <a:rPr lang="en-GB" sz="2900" dirty="0" smtClean="0">
                <a:solidFill>
                  <a:srgbClr val="00B050"/>
                </a:solidFill>
                <a:latin typeface="Arial" panose="020B0604020202020204" pitchFamily="34" charset="0"/>
                <a:cs typeface="Arial" panose="020B0604020202020204" pitchFamily="34" charset="0"/>
              </a:rPr>
              <a:t>Limiting </a:t>
            </a:r>
            <a:r>
              <a:rPr lang="en-GB" sz="2900" dirty="0">
                <a:solidFill>
                  <a:srgbClr val="00B050"/>
                </a:solidFill>
                <a:latin typeface="Arial" panose="020B0604020202020204" pitchFamily="34" charset="0"/>
                <a:cs typeface="Arial" panose="020B0604020202020204" pitchFamily="34" charset="0"/>
              </a:rPr>
              <a:t>caffeine intake – tea, coffee</a:t>
            </a:r>
            <a:r>
              <a:rPr lang="en-GB" sz="2900" dirty="0" smtClean="0">
                <a:solidFill>
                  <a:srgbClr val="00B050"/>
                </a:solidFill>
                <a:latin typeface="Arial" panose="020B0604020202020204" pitchFamily="34" charset="0"/>
                <a:cs typeface="Arial" panose="020B0604020202020204" pitchFamily="34" charset="0"/>
              </a:rPr>
              <a:t>, fizzy or energy drinks</a:t>
            </a:r>
          </a:p>
          <a:p>
            <a:pPr>
              <a:buFont typeface="Wingdings" panose="05000000000000000000" pitchFamily="2" charset="2"/>
              <a:buChar char="v"/>
            </a:pPr>
            <a:r>
              <a:rPr lang="en-GB" sz="2900" dirty="0" smtClean="0">
                <a:solidFill>
                  <a:schemeClr val="tx2"/>
                </a:solidFill>
                <a:latin typeface="Arial" panose="020B0604020202020204" pitchFamily="34" charset="0"/>
                <a:cs typeface="Arial" panose="020B0604020202020204" pitchFamily="34" charset="0"/>
              </a:rPr>
              <a:t>Get </a:t>
            </a:r>
            <a:r>
              <a:rPr lang="en-GB" sz="2900" dirty="0">
                <a:solidFill>
                  <a:schemeClr val="tx2"/>
                </a:solidFill>
                <a:latin typeface="Arial" panose="020B0604020202020204" pitchFamily="34" charset="0"/>
                <a:cs typeface="Arial" panose="020B0604020202020204" pitchFamily="34" charset="0"/>
              </a:rPr>
              <a:t>enough </a:t>
            </a:r>
            <a:r>
              <a:rPr lang="en-GB" sz="2900" dirty="0" smtClean="0">
                <a:solidFill>
                  <a:schemeClr val="tx2"/>
                </a:solidFill>
                <a:latin typeface="Arial" panose="020B0604020202020204" pitchFamily="34" charset="0"/>
                <a:cs typeface="Arial" panose="020B0604020202020204" pitchFamily="34" charset="0"/>
              </a:rPr>
              <a:t>sleep!</a:t>
            </a:r>
            <a:endParaRPr lang="en-GB" sz="2900" dirty="0">
              <a:solidFill>
                <a:schemeClr val="tx2"/>
              </a:solidFill>
              <a:latin typeface="Arial" panose="020B0604020202020204" pitchFamily="34" charset="0"/>
              <a:cs typeface="Arial" panose="020B0604020202020204" pitchFamily="34" charset="0"/>
            </a:endParaRPr>
          </a:p>
          <a:p>
            <a:pPr>
              <a:buFont typeface="Wingdings" panose="05000000000000000000" pitchFamily="2" charset="2"/>
              <a:buChar char="v"/>
            </a:pPr>
            <a:r>
              <a:rPr lang="en-GB" sz="2900" dirty="0">
                <a:solidFill>
                  <a:srgbClr val="7030A0"/>
                </a:solidFill>
                <a:latin typeface="Arial" panose="020B0604020202020204" pitchFamily="34" charset="0"/>
                <a:cs typeface="Arial" panose="020B0604020202020204" pitchFamily="34" charset="0"/>
              </a:rPr>
              <a:t>Exercise daily to help yourself feel good</a:t>
            </a:r>
          </a:p>
          <a:p>
            <a:pPr>
              <a:buFont typeface="Wingdings" panose="05000000000000000000" pitchFamily="2" charset="2"/>
              <a:buChar char="v"/>
            </a:pPr>
            <a:r>
              <a:rPr lang="en-GB" sz="2900" dirty="0" smtClean="0">
                <a:solidFill>
                  <a:schemeClr val="accent6">
                    <a:lumMod val="75000"/>
                  </a:schemeClr>
                </a:solidFill>
                <a:latin typeface="Arial" panose="020B0604020202020204" pitchFamily="34" charset="0"/>
                <a:cs typeface="Arial" panose="020B0604020202020204" pitchFamily="34" charset="0"/>
              </a:rPr>
              <a:t>Take slow…deep…breaths </a:t>
            </a:r>
          </a:p>
          <a:p>
            <a:pPr>
              <a:buFont typeface="Wingdings" panose="05000000000000000000" pitchFamily="2" charset="2"/>
              <a:buChar char="v"/>
            </a:pPr>
            <a:r>
              <a:rPr lang="en-GB" sz="2900" dirty="0" smtClean="0">
                <a:solidFill>
                  <a:schemeClr val="accent5">
                    <a:lumMod val="75000"/>
                  </a:schemeClr>
                </a:solidFill>
                <a:latin typeface="Arial" panose="020B0604020202020204" pitchFamily="34" charset="0"/>
                <a:cs typeface="Arial" panose="020B0604020202020204" pitchFamily="34" charset="0"/>
              </a:rPr>
              <a:t>Eat </a:t>
            </a:r>
            <a:r>
              <a:rPr lang="en-GB" sz="2900" dirty="0">
                <a:solidFill>
                  <a:schemeClr val="accent5">
                    <a:lumMod val="75000"/>
                  </a:schemeClr>
                </a:solidFill>
                <a:latin typeface="Arial" panose="020B0604020202020204" pitchFamily="34" charset="0"/>
                <a:cs typeface="Arial" panose="020B0604020202020204" pitchFamily="34" charset="0"/>
              </a:rPr>
              <a:t>well-balanced meals</a:t>
            </a:r>
          </a:p>
          <a:p>
            <a:endParaRPr lang="en-GB" dirty="0">
              <a:solidFill>
                <a:schemeClr val="tx1">
                  <a:lumMod val="75000"/>
                  <a:lumOff val="25000"/>
                </a:scheme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1072" y="4295871"/>
            <a:ext cx="3530302" cy="24391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descr="http://intranet.iow.nhs.uk/Portals/0/Assets/Comms/Public/Logos/IW%20NHS%20Trust%20with%20Ambulance%20cre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745244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nodeType="after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fade">
                                      <p:cBhvr>
                                        <p:cTn id="38" dur="3000"/>
                                        <p:tgtEl>
                                          <p:spTgt spid="2050"/>
                                        </p:tgtEl>
                                      </p:cBhvr>
                                    </p:animEffect>
                                    <p:anim calcmode="lin" valueType="num">
                                      <p:cBhvr>
                                        <p:cTn id="39" dur="3000" fill="hold"/>
                                        <p:tgtEl>
                                          <p:spTgt spid="2050"/>
                                        </p:tgtEl>
                                        <p:attrNameLst>
                                          <p:attrName>ppt_x</p:attrName>
                                        </p:attrNameLst>
                                      </p:cBhvr>
                                      <p:tavLst>
                                        <p:tav tm="0">
                                          <p:val>
                                            <p:strVal val="#ppt_x"/>
                                          </p:val>
                                        </p:tav>
                                        <p:tav tm="100000">
                                          <p:val>
                                            <p:strVal val="#ppt_x"/>
                                          </p:val>
                                        </p:tav>
                                      </p:tavLst>
                                    </p:anim>
                                    <p:anim calcmode="lin" valueType="num">
                                      <p:cBhvr>
                                        <p:cTn id="40" dur="3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solidFill>
                  <a:schemeClr val="accent1">
                    <a:lumMod val="75000"/>
                  </a:schemeClr>
                </a:solidFill>
                <a:latin typeface="Arial Rounded MT Bold" panose="020F0704030504030204" pitchFamily="34" charset="0"/>
              </a:rPr>
              <a:t>Feeling Angry?</a:t>
            </a:r>
            <a:r>
              <a:rPr lang="en-GB" dirty="0" smtClean="0">
                <a:solidFill>
                  <a:schemeClr val="accent1">
                    <a:lumMod val="75000"/>
                  </a:schemeClr>
                </a:solidFill>
                <a:latin typeface="Arial Rounded MT Bold" panose="020F0704030504030204" pitchFamily="34" charset="0"/>
              </a:rPr>
              <a:t/>
            </a:r>
            <a:br>
              <a:rPr lang="en-GB" dirty="0" smtClean="0">
                <a:solidFill>
                  <a:schemeClr val="accent1">
                    <a:lumMod val="75000"/>
                  </a:schemeClr>
                </a:solidFill>
                <a:latin typeface="Arial Rounded MT Bold" panose="020F0704030504030204" pitchFamily="34" charset="0"/>
              </a:rPr>
            </a:br>
            <a:endParaRPr lang="en-GB" sz="1600" dirty="0">
              <a:solidFill>
                <a:schemeClr val="accent1">
                  <a:lumMod val="75000"/>
                </a:schemeClr>
              </a:solidFill>
              <a:latin typeface="Arial Rounded MT Bold" panose="020F0704030504030204" pitchFamily="34" charset="0"/>
            </a:endParaRPr>
          </a:p>
        </p:txBody>
      </p:sp>
      <p:pic>
        <p:nvPicPr>
          <p:cNvPr id="5122"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3769" t="4669" r="3584" b="5174"/>
          <a:stretch/>
        </p:blipFill>
        <p:spPr bwMode="auto">
          <a:xfrm>
            <a:off x="142553" y="2348504"/>
            <a:ext cx="5641660" cy="4240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07504" y="1271318"/>
            <a:ext cx="8928992" cy="954107"/>
          </a:xfrm>
          <a:prstGeom prst="rect">
            <a:avLst/>
          </a:prstGeom>
        </p:spPr>
        <p:txBody>
          <a:bodyPr wrap="square">
            <a:spAutoFit/>
          </a:bodyPr>
          <a:lstStyle/>
          <a:p>
            <a:pPr algn="ctr"/>
            <a:r>
              <a:rPr lang="en-GB" sz="2800" dirty="0" smtClean="0">
                <a:solidFill>
                  <a:schemeClr val="tx2"/>
                </a:solidFill>
                <a:latin typeface="Arial" panose="020B0604020202020204" pitchFamily="34" charset="0"/>
                <a:cs typeface="Arial" panose="020B0604020202020204" pitchFamily="34" charset="0"/>
              </a:rPr>
              <a:t>Anger is a normal emotion but it is one that can affect our self- esteem, friendships and relationships. </a:t>
            </a:r>
          </a:p>
        </p:txBody>
      </p:sp>
      <p:pic>
        <p:nvPicPr>
          <p:cNvPr id="7" name="Picture 6" descr="http://intranet.iow.nhs.uk/Portals/0/Assets/Comms/Public/Logos/IW%20NHS%20Trust%20with%20Ambulance%20cres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l="57481" t="1381" r="4285" b="7054"/>
          <a:stretch/>
        </p:blipFill>
        <p:spPr>
          <a:xfrm>
            <a:off x="6121499" y="2225424"/>
            <a:ext cx="2809875" cy="4486275"/>
          </a:xfrm>
          <a:prstGeom prst="rect">
            <a:avLst/>
          </a:prstGeom>
        </p:spPr>
      </p:pic>
    </p:spTree>
    <p:extLst>
      <p:ext uri="{BB962C8B-B14F-4D97-AF65-F5344CB8AC3E}">
        <p14:creationId xmlns:p14="http://schemas.microsoft.com/office/powerpoint/2010/main" val="63593831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ppt_x</p:attrName>
                                        </p:attrNameLst>
                                      </p:cBhvr>
                                      <p:tavLst>
                                        <p:tav tm="0">
                                          <p:val>
                                            <p:strVal val="#ppt_x"/>
                                          </p:val>
                                        </p:tav>
                                        <p:tav tm="100000">
                                          <p:val>
                                            <p:strVal val="#ppt_x"/>
                                          </p:val>
                                        </p:tav>
                                      </p:tavLst>
                                    </p:anim>
                                    <p:anim calcmode="lin" valueType="num">
                                      <p:cBhvr>
                                        <p:cTn id="9" dur="2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fade">
                                      <p:cBhvr>
                                        <p:cTn id="13" dur="2000"/>
                                        <p:tgtEl>
                                          <p:spTgt spid="5122"/>
                                        </p:tgtEl>
                                      </p:cBhvr>
                                    </p:animEffect>
                                    <p:anim calcmode="lin" valueType="num">
                                      <p:cBhvr>
                                        <p:cTn id="14" dur="2000" fill="hold"/>
                                        <p:tgtEl>
                                          <p:spTgt spid="5122"/>
                                        </p:tgtEl>
                                        <p:attrNameLst>
                                          <p:attrName>ppt_x</p:attrName>
                                        </p:attrNameLst>
                                      </p:cBhvr>
                                      <p:tavLst>
                                        <p:tav tm="0">
                                          <p:val>
                                            <p:strVal val="#ppt_x"/>
                                          </p:val>
                                        </p:tav>
                                        <p:tav tm="100000">
                                          <p:val>
                                            <p:strVal val="#ppt_x"/>
                                          </p:val>
                                        </p:tav>
                                      </p:tavLst>
                                    </p:anim>
                                    <p:anim calcmode="lin" valueType="num">
                                      <p:cBhvr>
                                        <p:cTn id="15" dur="2000" fill="hold"/>
                                        <p:tgtEl>
                                          <p:spTgt spid="5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54868"/>
            <a:ext cx="8229600" cy="1143000"/>
          </a:xfrm>
        </p:spPr>
        <p:txBody>
          <a:bodyPr>
            <a:normAutofit fontScale="90000"/>
          </a:bodyPr>
          <a:lstStyle/>
          <a:p>
            <a:r>
              <a:rPr lang="en-GB" sz="4000" dirty="0" smtClean="0">
                <a:solidFill>
                  <a:schemeClr val="accent1">
                    <a:lumMod val="75000"/>
                  </a:schemeClr>
                </a:solidFill>
                <a:latin typeface="Arial Rounded MT Bold" panose="020F0704030504030204" pitchFamily="34" charset="0"/>
              </a:rPr>
              <a:t/>
            </a:r>
            <a:br>
              <a:rPr lang="en-GB" sz="4000" dirty="0" smtClean="0">
                <a:solidFill>
                  <a:schemeClr val="accent1">
                    <a:lumMod val="75000"/>
                  </a:schemeClr>
                </a:solidFill>
                <a:latin typeface="Arial Rounded MT Bold" panose="020F0704030504030204" pitchFamily="34" charset="0"/>
              </a:rPr>
            </a:br>
            <a:r>
              <a:rPr lang="en-GB" sz="3600" dirty="0" smtClean="0">
                <a:solidFill>
                  <a:schemeClr val="accent1">
                    <a:lumMod val="75000"/>
                  </a:schemeClr>
                </a:solidFill>
                <a:latin typeface="Arial Rounded MT Bold" panose="020F0704030504030204" pitchFamily="34" charset="0"/>
              </a:rPr>
              <a:t>The Importance of Sleep</a:t>
            </a:r>
            <a:endParaRPr lang="en-GB" sz="4000" dirty="0">
              <a:solidFill>
                <a:schemeClr val="accent1">
                  <a:lumMod val="75000"/>
                </a:schemeClr>
              </a:solidFill>
              <a:latin typeface="Arial Rounded MT Bold" panose="020F0704030504030204" pitchFamily="34" charset="0"/>
            </a:endParaRPr>
          </a:p>
        </p:txBody>
      </p:sp>
      <p:sp>
        <p:nvSpPr>
          <p:cNvPr id="3" name="Content Placeholder 2"/>
          <p:cNvSpPr>
            <a:spLocks noGrp="1"/>
          </p:cNvSpPr>
          <p:nvPr>
            <p:ph idx="1"/>
          </p:nvPr>
        </p:nvSpPr>
        <p:spPr>
          <a:xfrm>
            <a:off x="107504" y="961419"/>
            <a:ext cx="8928992" cy="4930031"/>
          </a:xfrm>
        </p:spPr>
        <p:txBody>
          <a:bodyPr>
            <a:normAutofit/>
          </a:bodyPr>
          <a:lstStyle/>
          <a:p>
            <a:pPr marL="0" indent="0" algn="ctr">
              <a:buNone/>
            </a:pPr>
            <a:r>
              <a:rPr lang="en-GB" sz="2000" b="1" dirty="0" smtClean="0">
                <a:solidFill>
                  <a:schemeClr val="accent6">
                    <a:lumMod val="75000"/>
                  </a:schemeClr>
                </a:solidFill>
                <a:latin typeface="Arial" panose="020B0604020202020204" pitchFamily="34" charset="0"/>
                <a:cs typeface="Arial" panose="020B0604020202020204" pitchFamily="34" charset="0"/>
              </a:rPr>
              <a:t>Children aged 6-12 years old need 9-12 hours of sleep </a:t>
            </a:r>
            <a:r>
              <a:rPr lang="en-GB" sz="2000" b="1" dirty="0">
                <a:solidFill>
                  <a:schemeClr val="accent6">
                    <a:lumMod val="75000"/>
                  </a:schemeClr>
                </a:solidFill>
                <a:latin typeface="Arial" panose="020B0604020202020204" pitchFamily="34" charset="0"/>
                <a:cs typeface="Arial" panose="020B0604020202020204" pitchFamily="34" charset="0"/>
              </a:rPr>
              <a:t/>
            </a:r>
            <a:br>
              <a:rPr lang="en-GB" sz="2000" b="1" dirty="0">
                <a:solidFill>
                  <a:schemeClr val="accent6">
                    <a:lumMod val="75000"/>
                  </a:schemeClr>
                </a:solidFill>
                <a:latin typeface="Arial" panose="020B0604020202020204" pitchFamily="34" charset="0"/>
                <a:cs typeface="Arial" panose="020B0604020202020204" pitchFamily="34" charset="0"/>
              </a:rPr>
            </a:br>
            <a:r>
              <a:rPr lang="en-GB" sz="2000" b="1" dirty="0" smtClean="0">
                <a:solidFill>
                  <a:schemeClr val="accent6">
                    <a:lumMod val="75000"/>
                  </a:schemeClr>
                </a:solidFill>
                <a:latin typeface="Arial" panose="020B0604020202020204" pitchFamily="34" charset="0"/>
                <a:cs typeface="Arial" panose="020B0604020202020204" pitchFamily="34" charset="0"/>
              </a:rPr>
              <a:t>every 24 hours.</a:t>
            </a:r>
          </a:p>
        </p:txBody>
      </p:sp>
      <p:pic>
        <p:nvPicPr>
          <p:cNvPr id="13"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3475" y="1779687"/>
            <a:ext cx="7419975" cy="4852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descr="http://intranet.iow.nhs.uk/Portals/0/Assets/Comms/Public/Logos/IW%20NHS%20Trust%20with%20Ambulance%20cres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78538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9938"/>
            <a:ext cx="8229600" cy="1143000"/>
          </a:xfrm>
        </p:spPr>
        <p:txBody>
          <a:bodyPr>
            <a:normAutofit/>
          </a:bodyPr>
          <a:lstStyle/>
          <a:p>
            <a:r>
              <a:rPr lang="en-GB" sz="4000" dirty="0" smtClean="0">
                <a:solidFill>
                  <a:schemeClr val="accent1">
                    <a:lumMod val="75000"/>
                  </a:schemeClr>
                </a:solidFill>
                <a:latin typeface="Arial Rounded MT Bold" panose="020F0704030504030204" pitchFamily="34" charset="0"/>
              </a:rPr>
              <a:t>Social</a:t>
            </a:r>
            <a:endParaRPr lang="en-GB" sz="4000" dirty="0">
              <a:solidFill>
                <a:schemeClr val="accent1">
                  <a:lumMod val="75000"/>
                </a:schemeClr>
              </a:solidFill>
              <a:latin typeface="Arial Rounded MT Bold" panose="020F0704030504030204" pitchFamily="34" charset="0"/>
            </a:endParaRPr>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330" y="3501008"/>
            <a:ext cx="4459982" cy="3187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51520" y="1484784"/>
            <a:ext cx="8640960" cy="1815882"/>
          </a:xfrm>
          <a:prstGeom prst="rect">
            <a:avLst/>
          </a:prstGeom>
        </p:spPr>
        <p:txBody>
          <a:bodyPr wrap="square">
            <a:spAutoFit/>
          </a:bodyPr>
          <a:lstStyle/>
          <a:p>
            <a:pPr lvl="0" algn="ctr" eaLnBrk="0" fontAlgn="base" hangingPunct="0">
              <a:spcBef>
                <a:spcPct val="20000"/>
              </a:spcBef>
              <a:spcAft>
                <a:spcPct val="0"/>
              </a:spcAft>
            </a:pPr>
            <a:r>
              <a:rPr lang="en-GB" sz="2800" b="1" kern="0" dirty="0">
                <a:solidFill>
                  <a:schemeClr val="accent1"/>
                </a:solidFill>
                <a:latin typeface="Arial"/>
                <a:ea typeface="ＭＳ Ｐゴシック" charset="0"/>
                <a:cs typeface="Arial"/>
              </a:rPr>
              <a:t>Social health </a:t>
            </a:r>
            <a:r>
              <a:rPr lang="en-GB" sz="2800" b="1" kern="0" dirty="0" smtClean="0">
                <a:solidFill>
                  <a:schemeClr val="accent1"/>
                </a:solidFill>
                <a:latin typeface="Arial"/>
                <a:ea typeface="ＭＳ Ｐゴシック" charset="0"/>
                <a:cs typeface="Arial"/>
              </a:rPr>
              <a:t>is:</a:t>
            </a:r>
            <a:br>
              <a:rPr lang="en-GB" sz="2800" b="1" kern="0" dirty="0" smtClean="0">
                <a:solidFill>
                  <a:schemeClr val="accent1"/>
                </a:solidFill>
                <a:latin typeface="Arial"/>
                <a:ea typeface="ＭＳ Ｐゴシック" charset="0"/>
                <a:cs typeface="Arial"/>
              </a:rPr>
            </a:br>
            <a:r>
              <a:rPr lang="en-GB" sz="2800" b="1" kern="0" dirty="0" smtClean="0">
                <a:solidFill>
                  <a:schemeClr val="accent2">
                    <a:lumMod val="75000"/>
                  </a:schemeClr>
                </a:solidFill>
                <a:latin typeface="Arial"/>
                <a:ea typeface="ＭＳ Ｐゴシック" charset="0"/>
                <a:cs typeface="Arial"/>
              </a:rPr>
              <a:t> </a:t>
            </a:r>
            <a:r>
              <a:rPr lang="en-GB" sz="2800" b="1" kern="0" dirty="0">
                <a:solidFill>
                  <a:schemeClr val="accent2">
                    <a:lumMod val="75000"/>
                  </a:schemeClr>
                </a:solidFill>
                <a:latin typeface="Arial"/>
                <a:ea typeface="ＭＳ Ｐゴシック" charset="0"/>
                <a:cs typeface="Arial"/>
              </a:rPr>
              <a:t>H</a:t>
            </a:r>
            <a:r>
              <a:rPr lang="en-GB" sz="2800" b="1" kern="0" dirty="0" smtClean="0">
                <a:solidFill>
                  <a:schemeClr val="accent2">
                    <a:lumMod val="75000"/>
                  </a:schemeClr>
                </a:solidFill>
                <a:latin typeface="Arial"/>
                <a:ea typeface="ＭＳ Ｐゴシック" charset="0"/>
                <a:cs typeface="Arial"/>
              </a:rPr>
              <a:t>ow </a:t>
            </a:r>
            <a:r>
              <a:rPr lang="en-GB" sz="2800" b="1" kern="0" dirty="0">
                <a:solidFill>
                  <a:schemeClr val="accent2">
                    <a:lumMod val="75000"/>
                  </a:schemeClr>
                </a:solidFill>
                <a:latin typeface="Arial"/>
                <a:ea typeface="ＭＳ Ｐゴシック" charset="0"/>
                <a:cs typeface="Arial"/>
              </a:rPr>
              <a:t>you get along with other people, </a:t>
            </a:r>
            <a:r>
              <a:rPr lang="en-GB" sz="2800" b="1" kern="0" dirty="0" smtClean="0">
                <a:solidFill>
                  <a:schemeClr val="accent1"/>
                </a:solidFill>
                <a:latin typeface="Arial"/>
                <a:ea typeface="ＭＳ Ｐゴシック" charset="0"/>
                <a:cs typeface="Arial"/>
              </a:rPr>
              <a:t/>
            </a:r>
            <a:br>
              <a:rPr lang="en-GB" sz="2800" b="1" kern="0" dirty="0" smtClean="0">
                <a:solidFill>
                  <a:schemeClr val="accent1"/>
                </a:solidFill>
                <a:latin typeface="Arial"/>
                <a:ea typeface="ＭＳ Ｐゴシック" charset="0"/>
                <a:cs typeface="Arial"/>
              </a:rPr>
            </a:br>
            <a:r>
              <a:rPr lang="en-GB" sz="2800" b="1" kern="0" dirty="0" smtClean="0">
                <a:solidFill>
                  <a:schemeClr val="accent3">
                    <a:lumMod val="75000"/>
                  </a:schemeClr>
                </a:solidFill>
                <a:latin typeface="Arial"/>
                <a:ea typeface="ＭＳ Ｐゴシック" charset="0"/>
                <a:cs typeface="Arial"/>
              </a:rPr>
              <a:t>How </a:t>
            </a:r>
            <a:r>
              <a:rPr lang="en-GB" sz="2800" b="1" kern="0" dirty="0">
                <a:solidFill>
                  <a:schemeClr val="accent3">
                    <a:lumMod val="75000"/>
                  </a:schemeClr>
                </a:solidFill>
                <a:latin typeface="Arial"/>
                <a:ea typeface="ＭＳ Ｐゴシック" charset="0"/>
                <a:cs typeface="Arial"/>
              </a:rPr>
              <a:t>other people react to you </a:t>
            </a:r>
            <a:r>
              <a:rPr lang="en-GB" sz="2800" b="1" kern="0" dirty="0">
                <a:solidFill>
                  <a:schemeClr val="accent1"/>
                </a:solidFill>
                <a:latin typeface="Arial"/>
                <a:ea typeface="ＭＳ Ｐゴシック" charset="0"/>
                <a:cs typeface="Arial"/>
              </a:rPr>
              <a:t/>
            </a:r>
            <a:br>
              <a:rPr lang="en-GB" sz="2800" b="1" kern="0" dirty="0">
                <a:solidFill>
                  <a:schemeClr val="accent1"/>
                </a:solidFill>
                <a:latin typeface="Arial"/>
                <a:ea typeface="ＭＳ Ｐゴシック" charset="0"/>
                <a:cs typeface="Arial"/>
              </a:rPr>
            </a:br>
            <a:r>
              <a:rPr lang="en-GB" sz="2800" b="1" kern="0" dirty="0">
                <a:solidFill>
                  <a:srgbClr val="FFC000"/>
                </a:solidFill>
                <a:latin typeface="Arial"/>
                <a:ea typeface="ＭＳ Ｐゴシック" charset="0"/>
                <a:cs typeface="Arial"/>
              </a:rPr>
              <a:t>H</a:t>
            </a:r>
            <a:r>
              <a:rPr lang="en-GB" sz="2800" b="1" kern="0" dirty="0" smtClean="0">
                <a:solidFill>
                  <a:srgbClr val="FFC000"/>
                </a:solidFill>
                <a:latin typeface="Arial"/>
                <a:ea typeface="ＭＳ Ｐゴシック" charset="0"/>
                <a:cs typeface="Arial"/>
              </a:rPr>
              <a:t>ow </a:t>
            </a:r>
            <a:r>
              <a:rPr lang="en-GB" sz="2800" b="1" kern="0" dirty="0">
                <a:solidFill>
                  <a:srgbClr val="FFC000"/>
                </a:solidFill>
                <a:latin typeface="Arial"/>
                <a:ea typeface="ＭＳ Ｐゴシック" charset="0"/>
                <a:cs typeface="Arial"/>
              </a:rPr>
              <a:t>you interact within society.</a:t>
            </a:r>
          </a:p>
        </p:txBody>
      </p:sp>
      <p:pic>
        <p:nvPicPr>
          <p:cNvPr id="9" name="Picture 8" descr="http://intranet.iow.nhs.uk/Portals/0/Assets/Comms/Public/Logos/IW%20NHS%20Trust%20with%20Ambulance%20cres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83099" y="693474"/>
            <a:ext cx="1977801" cy="792104"/>
          </a:xfrm>
          <a:prstGeom prst="rect">
            <a:avLst/>
          </a:prstGeom>
        </p:spPr>
      </p:pic>
    </p:spTree>
    <p:extLst>
      <p:ext uri="{BB962C8B-B14F-4D97-AF65-F5344CB8AC3E}">
        <p14:creationId xmlns:p14="http://schemas.microsoft.com/office/powerpoint/2010/main" val="424893767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80">
                                          <p:stCondLst>
                                            <p:cond delay="0"/>
                                          </p:stCondLst>
                                        </p:cTn>
                                        <p:tgtEl>
                                          <p:spTgt spid="11"/>
                                        </p:tgtEl>
                                      </p:cBhvr>
                                    </p:animEffect>
                                    <p:anim calcmode="lin" valueType="num">
                                      <p:cBhvr>
                                        <p:cTn id="2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9" dur="26">
                                          <p:stCondLst>
                                            <p:cond delay="650"/>
                                          </p:stCondLst>
                                        </p:cTn>
                                        <p:tgtEl>
                                          <p:spTgt spid="11"/>
                                        </p:tgtEl>
                                      </p:cBhvr>
                                      <p:to x="100000" y="60000"/>
                                    </p:animScale>
                                    <p:animScale>
                                      <p:cBhvr>
                                        <p:cTn id="30" dur="166" decel="50000">
                                          <p:stCondLst>
                                            <p:cond delay="676"/>
                                          </p:stCondLst>
                                        </p:cTn>
                                        <p:tgtEl>
                                          <p:spTgt spid="11"/>
                                        </p:tgtEl>
                                      </p:cBhvr>
                                      <p:to x="100000" y="100000"/>
                                    </p:animScale>
                                    <p:animScale>
                                      <p:cBhvr>
                                        <p:cTn id="31" dur="26">
                                          <p:stCondLst>
                                            <p:cond delay="1312"/>
                                          </p:stCondLst>
                                        </p:cTn>
                                        <p:tgtEl>
                                          <p:spTgt spid="11"/>
                                        </p:tgtEl>
                                      </p:cBhvr>
                                      <p:to x="100000" y="80000"/>
                                    </p:animScale>
                                    <p:animScale>
                                      <p:cBhvr>
                                        <p:cTn id="32" dur="166" decel="50000">
                                          <p:stCondLst>
                                            <p:cond delay="1338"/>
                                          </p:stCondLst>
                                        </p:cTn>
                                        <p:tgtEl>
                                          <p:spTgt spid="11"/>
                                        </p:tgtEl>
                                      </p:cBhvr>
                                      <p:to x="100000" y="100000"/>
                                    </p:animScale>
                                    <p:animScale>
                                      <p:cBhvr>
                                        <p:cTn id="33" dur="26">
                                          <p:stCondLst>
                                            <p:cond delay="1642"/>
                                          </p:stCondLst>
                                        </p:cTn>
                                        <p:tgtEl>
                                          <p:spTgt spid="11"/>
                                        </p:tgtEl>
                                      </p:cBhvr>
                                      <p:to x="100000" y="90000"/>
                                    </p:animScale>
                                    <p:animScale>
                                      <p:cBhvr>
                                        <p:cTn id="34" dur="166" decel="50000">
                                          <p:stCondLst>
                                            <p:cond delay="1668"/>
                                          </p:stCondLst>
                                        </p:cTn>
                                        <p:tgtEl>
                                          <p:spTgt spid="11"/>
                                        </p:tgtEl>
                                      </p:cBhvr>
                                      <p:to x="100000" y="100000"/>
                                    </p:animScale>
                                    <p:animScale>
                                      <p:cBhvr>
                                        <p:cTn id="35" dur="26">
                                          <p:stCondLst>
                                            <p:cond delay="1808"/>
                                          </p:stCondLst>
                                        </p:cTn>
                                        <p:tgtEl>
                                          <p:spTgt spid="11"/>
                                        </p:tgtEl>
                                      </p:cBhvr>
                                      <p:to x="100000" y="95000"/>
                                    </p:animScale>
                                    <p:animScale>
                                      <p:cBhvr>
                                        <p:cTn id="36" dur="166" decel="50000">
                                          <p:stCondLst>
                                            <p:cond delay="1834"/>
                                          </p:stCondLst>
                                        </p:cTn>
                                        <p:tgtEl>
                                          <p:spTgt spid="11"/>
                                        </p:tgtEl>
                                      </p:cBhvr>
                                      <p:to x="100000" y="100000"/>
                                    </p:animScale>
                                  </p:childTnLst>
                                </p:cTn>
                              </p:par>
                            </p:childTnLst>
                          </p:cTn>
                        </p:par>
                        <p:par>
                          <p:cTn id="37" fill="hold">
                            <p:stCondLst>
                              <p:cond delay="2000"/>
                            </p:stCondLst>
                            <p:childTnLst>
                              <p:par>
                                <p:cTn id="38" presetID="22" presetClass="entr" presetSubtype="1"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up)">
                                      <p:cBhvr>
                                        <p:cTn id="40" dur="2000"/>
                                        <p:tgtEl>
                                          <p:spTgt spid="4"/>
                                        </p:tgtEl>
                                      </p:cBhvr>
                                    </p:animEffect>
                                  </p:childTnLst>
                                </p:cTn>
                              </p:par>
                            </p:childTnLst>
                          </p:cTn>
                        </p:par>
                        <p:par>
                          <p:cTn id="41" fill="hold">
                            <p:stCondLst>
                              <p:cond delay="4000"/>
                            </p:stCondLst>
                            <p:childTnLst>
                              <p:par>
                                <p:cTn id="42" presetID="45" presetClass="entr" presetSubtype="0" fill="hold" nodeType="afterEffect">
                                  <p:stCondLst>
                                    <p:cond delay="0"/>
                                  </p:stCondLst>
                                  <p:childTnLst>
                                    <p:set>
                                      <p:cBhvr>
                                        <p:cTn id="43" dur="1" fill="hold">
                                          <p:stCondLst>
                                            <p:cond delay="0"/>
                                          </p:stCondLst>
                                        </p:cTn>
                                        <p:tgtEl>
                                          <p:spTgt spid="4101"/>
                                        </p:tgtEl>
                                        <p:attrNameLst>
                                          <p:attrName>style.visibility</p:attrName>
                                        </p:attrNameLst>
                                      </p:cBhvr>
                                      <p:to>
                                        <p:strVal val="visible"/>
                                      </p:to>
                                    </p:set>
                                    <p:animEffect transition="in" filter="fade">
                                      <p:cBhvr>
                                        <p:cTn id="44" dur="5000"/>
                                        <p:tgtEl>
                                          <p:spTgt spid="4101"/>
                                        </p:tgtEl>
                                      </p:cBhvr>
                                    </p:animEffect>
                                    <p:anim calcmode="lin" valueType="num">
                                      <p:cBhvr>
                                        <p:cTn id="45" dur="5000" fill="hold"/>
                                        <p:tgtEl>
                                          <p:spTgt spid="4101"/>
                                        </p:tgtEl>
                                        <p:attrNameLst>
                                          <p:attrName>ppt_w</p:attrName>
                                        </p:attrNameLst>
                                      </p:cBhvr>
                                      <p:tavLst>
                                        <p:tav tm="0" fmla="#ppt_w*sin(2.5*pi*$)">
                                          <p:val>
                                            <p:fltVal val="0"/>
                                          </p:val>
                                        </p:tav>
                                        <p:tav tm="100000">
                                          <p:val>
                                            <p:fltVal val="1"/>
                                          </p:val>
                                        </p:tav>
                                      </p:tavLst>
                                    </p:anim>
                                    <p:anim calcmode="lin" valueType="num">
                                      <p:cBhvr>
                                        <p:cTn id="46" dur="5000" fill="hold"/>
                                        <p:tgtEl>
                                          <p:spTgt spid="410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75000"/>
                  </a:schemeClr>
                </a:solidFill>
                <a:latin typeface="Arial Rounded MT Bold" panose="020F0704030504030204" pitchFamily="34" charset="0"/>
              </a:rPr>
              <a:t>Body changes during puberty</a:t>
            </a:r>
            <a:endParaRPr lang="en-GB" dirty="0">
              <a:solidFill>
                <a:schemeClr val="accent1">
                  <a:lumMod val="75000"/>
                </a:schemeClr>
              </a:solidFill>
              <a:latin typeface="Arial Rounded MT Bold" panose="020F0704030504030204" pitchFamily="34" charset="0"/>
            </a:endParaRPr>
          </a:p>
        </p:txBody>
      </p:sp>
      <p:pic>
        <p:nvPicPr>
          <p:cNvPr id="1029" name="Picture 5"/>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11560" y="1412777"/>
            <a:ext cx="4752528" cy="250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5508104" y="1556792"/>
            <a:ext cx="3168352" cy="230832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Puberty is controlled by hormones, and these hormones affect your feelings as well as your body</a:t>
            </a:r>
            <a:r>
              <a:rPr lang="en-GB" dirty="0" smtClean="0">
                <a:latin typeface="Arial" panose="020B0604020202020204" pitchFamily="34" charset="0"/>
                <a:cs typeface="Arial" panose="020B0604020202020204" pitchFamily="34" charset="0"/>
              </a:rPr>
              <a:t>. Taking care of your emotions during this time is very important.</a:t>
            </a:r>
          </a:p>
          <a:p>
            <a:endParaRPr lang="en-GB" dirty="0">
              <a:latin typeface="Arial Rounded MT Bold" panose="020F0704030504030204" pitchFamily="34" charset="0"/>
            </a:endParaRPr>
          </a:p>
        </p:txBody>
      </p:sp>
      <p:sp>
        <p:nvSpPr>
          <p:cNvPr id="7" name="TextBox 6"/>
          <p:cNvSpPr txBox="1"/>
          <p:nvPr/>
        </p:nvSpPr>
        <p:spPr>
          <a:xfrm>
            <a:off x="323528" y="4149080"/>
            <a:ext cx="8352928" cy="1754326"/>
          </a:xfrm>
          <a:prstGeom prst="rect">
            <a:avLst/>
          </a:prstGeom>
          <a:noFill/>
        </p:spPr>
        <p:txBody>
          <a:bodyPr wrap="square" rtlCol="0">
            <a:spAutoFit/>
          </a:bodyPr>
          <a:lstStyle/>
          <a:p>
            <a:pPr lvl="0"/>
            <a:r>
              <a:rPr lang="en-GB" dirty="0">
                <a:solidFill>
                  <a:prstClr val="black"/>
                </a:solidFill>
                <a:latin typeface="Arial" panose="020B0604020202020204" pitchFamily="34" charset="0"/>
                <a:cs typeface="Arial" panose="020B0604020202020204" pitchFamily="34" charset="0"/>
              </a:rPr>
              <a:t>There are many body changes that are similar for boys and girls.</a:t>
            </a:r>
          </a:p>
          <a:p>
            <a:pPr lvl="0"/>
            <a:r>
              <a:rPr lang="en-GB" dirty="0">
                <a:solidFill>
                  <a:prstClr val="black"/>
                </a:solidFill>
                <a:latin typeface="Arial" panose="020B0604020202020204" pitchFamily="34" charset="0"/>
                <a:cs typeface="Arial" panose="020B0604020202020204" pitchFamily="34" charset="0"/>
              </a:rPr>
              <a:t>Skin changes can cause hair to become greasy and pimples develop on the face or body.</a:t>
            </a:r>
          </a:p>
          <a:p>
            <a:pPr lvl="0"/>
            <a:r>
              <a:rPr lang="en-GB" dirty="0">
                <a:solidFill>
                  <a:prstClr val="black"/>
                </a:solidFill>
                <a:latin typeface="Arial" panose="020B0604020202020204" pitchFamily="34" charset="0"/>
                <a:cs typeface="Arial" panose="020B0604020202020204" pitchFamily="34" charset="0"/>
              </a:rPr>
              <a:t>Pubic hair growth happens for both including hair around genitals and hair under armpits.  Boys may also grow hair on their face and chest</a:t>
            </a:r>
            <a:r>
              <a:rPr lang="en-GB" dirty="0" smtClean="0">
                <a:solidFill>
                  <a:prstClr val="black"/>
                </a:solidFill>
                <a:latin typeface="Arial" panose="020B0604020202020204" pitchFamily="34" charset="0"/>
                <a:cs typeface="Arial" panose="020B0604020202020204" pitchFamily="34" charset="0"/>
              </a:rPr>
              <a:t>.</a:t>
            </a:r>
          </a:p>
          <a:p>
            <a:pPr lvl="0"/>
            <a:r>
              <a:rPr lang="en-GB" dirty="0" smtClean="0">
                <a:solidFill>
                  <a:prstClr val="black"/>
                </a:solidFill>
                <a:latin typeface="Arial" panose="020B0604020202020204" pitchFamily="34" charset="0"/>
                <a:cs typeface="Arial" panose="020B0604020202020204" pitchFamily="34" charset="0"/>
              </a:rPr>
              <a:t>Girls will also start getting their periods.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763414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75000"/>
                  </a:schemeClr>
                </a:solidFill>
                <a:latin typeface="Arial Rounded MT Bold" panose="020F0704030504030204" pitchFamily="34" charset="0"/>
              </a:rPr>
              <a:t>Managing periods</a:t>
            </a:r>
            <a:endParaRPr lang="en-GB" dirty="0">
              <a:solidFill>
                <a:schemeClr val="accent1">
                  <a:lumMod val="75000"/>
                </a:schemeClr>
              </a:solidFill>
              <a:latin typeface="Arial Rounded MT Bold" panose="020F0704030504030204" pitchFamily="34" charset="0"/>
            </a:endParaRPr>
          </a:p>
        </p:txBody>
      </p:sp>
      <p:sp>
        <p:nvSpPr>
          <p:cNvPr id="4" name="Content Placeholder 3"/>
          <p:cNvSpPr>
            <a:spLocks noGrp="1"/>
          </p:cNvSpPr>
          <p:nvPr>
            <p:ph idx="1"/>
          </p:nvPr>
        </p:nvSpPr>
        <p:spPr/>
        <p:txBody>
          <a:bodyPr>
            <a:normAutofit/>
          </a:bodyPr>
          <a:lstStyle/>
          <a:p>
            <a:pPr marL="0" indent="0">
              <a:buNone/>
            </a:pPr>
            <a:r>
              <a:rPr lang="en-GB" sz="2800" dirty="0" smtClean="0">
                <a:solidFill>
                  <a:schemeClr val="accent4">
                    <a:lumMod val="75000"/>
                  </a:schemeClr>
                </a:solidFill>
                <a:latin typeface="Arial" panose="020B0604020202020204" pitchFamily="34" charset="0"/>
                <a:cs typeface="Arial" panose="020B0604020202020204" pitchFamily="34" charset="0"/>
              </a:rPr>
              <a:t>Girls may like to have a small ‘wash bag’ in their school bag.  This should contain spare underwear and sanitary pads.  </a:t>
            </a:r>
          </a:p>
          <a:p>
            <a:pPr marL="0" indent="0">
              <a:buNone/>
            </a:pPr>
            <a:r>
              <a:rPr lang="en-GB" sz="2800" dirty="0" smtClean="0">
                <a:solidFill>
                  <a:schemeClr val="accent4">
                    <a:lumMod val="75000"/>
                  </a:schemeClr>
                </a:solidFill>
                <a:latin typeface="Arial" panose="020B0604020202020204" pitchFamily="34" charset="0"/>
                <a:cs typeface="Arial" panose="020B0604020202020204" pitchFamily="34" charset="0"/>
              </a:rPr>
              <a:t>Schools all have free sanitary provisions available.</a:t>
            </a:r>
          </a:p>
          <a:p>
            <a:pPr marL="0" indent="0">
              <a:buNone/>
            </a:pPr>
            <a:r>
              <a:rPr lang="en-GB" sz="2800" dirty="0" smtClean="0">
                <a:solidFill>
                  <a:schemeClr val="accent4">
                    <a:lumMod val="75000"/>
                  </a:schemeClr>
                </a:solidFill>
                <a:latin typeface="Arial" panose="020B0604020202020204" pitchFamily="34" charset="0"/>
                <a:cs typeface="Arial" panose="020B0604020202020204" pitchFamily="34" charset="0"/>
              </a:rPr>
              <a:t>Being prepared will help to</a:t>
            </a:r>
          </a:p>
          <a:p>
            <a:pPr marL="0" indent="0">
              <a:buNone/>
            </a:pPr>
            <a:r>
              <a:rPr lang="en-GB" sz="2800" dirty="0">
                <a:solidFill>
                  <a:schemeClr val="accent4">
                    <a:lumMod val="75000"/>
                  </a:schemeClr>
                </a:solidFill>
                <a:latin typeface="Arial" panose="020B0604020202020204" pitchFamily="34" charset="0"/>
                <a:cs typeface="Arial" panose="020B0604020202020204" pitchFamily="34" charset="0"/>
              </a:rPr>
              <a:t>r</a:t>
            </a:r>
            <a:r>
              <a:rPr lang="en-GB" sz="2800" dirty="0" smtClean="0">
                <a:solidFill>
                  <a:schemeClr val="accent4">
                    <a:lumMod val="75000"/>
                  </a:schemeClr>
                </a:solidFill>
                <a:latin typeface="Arial" panose="020B0604020202020204" pitchFamily="34" charset="0"/>
                <a:cs typeface="Arial" panose="020B0604020202020204" pitchFamily="34" charset="0"/>
              </a:rPr>
              <a:t>educe worry for young girls.</a:t>
            </a:r>
            <a:endParaRPr lang="en-GB" sz="2800" dirty="0">
              <a:solidFill>
                <a:schemeClr val="accent4">
                  <a:lumMod val="75000"/>
                </a:schemeClr>
              </a:solidFill>
              <a:latin typeface="Arial" panose="020B0604020202020204" pitchFamily="34" charset="0"/>
              <a:cs typeface="Arial" panose="020B0604020202020204" pitchFamily="34"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573016"/>
            <a:ext cx="3571875" cy="269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003170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953" y="175843"/>
            <a:ext cx="8229600" cy="1143000"/>
          </a:xfrm>
        </p:spPr>
        <p:txBody>
          <a:bodyPr>
            <a:normAutofit fontScale="90000"/>
          </a:bodyPr>
          <a:lstStyle/>
          <a:p>
            <a:r>
              <a:rPr lang="en-GB" sz="4000" kern="0" dirty="0" smtClean="0">
                <a:solidFill>
                  <a:srgbClr val="00599B"/>
                </a:solidFill>
                <a:latin typeface="Arial Rounded MT Bold"/>
                <a:ea typeface="ＭＳ Ｐゴシック" charset="0"/>
              </a:rPr>
              <a:t/>
            </a:r>
            <a:br>
              <a:rPr lang="en-GB" sz="4000" kern="0" dirty="0" smtClean="0">
                <a:solidFill>
                  <a:srgbClr val="00599B"/>
                </a:solidFill>
                <a:latin typeface="Arial Rounded MT Bold"/>
                <a:ea typeface="ＭＳ Ｐゴシック" charset="0"/>
              </a:rPr>
            </a:br>
            <a:r>
              <a:rPr lang="en-GB" sz="4000" kern="0" dirty="0" smtClean="0">
                <a:solidFill>
                  <a:srgbClr val="00599B"/>
                </a:solidFill>
                <a:latin typeface="Arial Rounded MT Bold"/>
                <a:ea typeface="ＭＳ Ｐゴシック" charset="0"/>
              </a:rPr>
              <a:t/>
            </a:r>
            <a:br>
              <a:rPr lang="en-GB" sz="4000" kern="0" dirty="0" smtClean="0">
                <a:solidFill>
                  <a:srgbClr val="00599B"/>
                </a:solidFill>
                <a:latin typeface="Arial Rounded MT Bold"/>
                <a:ea typeface="ＭＳ Ｐゴシック" charset="0"/>
              </a:rPr>
            </a:br>
            <a:r>
              <a:rPr lang="en-GB" sz="4000" kern="0" dirty="0" smtClean="0">
                <a:solidFill>
                  <a:srgbClr val="00599B"/>
                </a:solidFill>
                <a:latin typeface="Arial Rounded MT Bold"/>
                <a:ea typeface="ＭＳ Ｐゴシック" charset="0"/>
              </a:rPr>
              <a:t>What can </a:t>
            </a:r>
            <a:r>
              <a:rPr lang="en-GB" sz="4000" kern="0" dirty="0">
                <a:solidFill>
                  <a:srgbClr val="00599B"/>
                </a:solidFill>
                <a:latin typeface="Arial Rounded MT Bold"/>
                <a:ea typeface="ＭＳ Ｐゴシック" charset="0"/>
              </a:rPr>
              <a:t>school nurses </a:t>
            </a:r>
            <a:r>
              <a:rPr lang="en-GB" sz="4000" kern="0" dirty="0" smtClean="0">
                <a:solidFill>
                  <a:srgbClr val="00599B"/>
                </a:solidFill>
                <a:latin typeface="Arial Rounded MT Bold"/>
                <a:ea typeface="ＭＳ Ｐゴシック" charset="0"/>
              </a:rPr>
              <a:t/>
            </a:r>
            <a:br>
              <a:rPr lang="en-GB" sz="4000" kern="0" dirty="0" smtClean="0">
                <a:solidFill>
                  <a:srgbClr val="00599B"/>
                </a:solidFill>
                <a:latin typeface="Arial Rounded MT Bold"/>
                <a:ea typeface="ＭＳ Ｐゴシック" charset="0"/>
              </a:rPr>
            </a:br>
            <a:r>
              <a:rPr lang="en-GB" sz="4000" kern="0" dirty="0" smtClean="0">
                <a:solidFill>
                  <a:srgbClr val="00599B"/>
                </a:solidFill>
                <a:latin typeface="Arial Rounded MT Bold"/>
                <a:ea typeface="ＭＳ Ｐゴシック" charset="0"/>
              </a:rPr>
              <a:t>help with ?</a:t>
            </a:r>
            <a:endParaRPr lang="en-GB" sz="4000" dirty="0"/>
          </a:p>
        </p:txBody>
      </p:sp>
      <p:grpSp>
        <p:nvGrpSpPr>
          <p:cNvPr id="21" name="Group 20"/>
          <p:cNvGrpSpPr/>
          <p:nvPr/>
        </p:nvGrpSpPr>
        <p:grpSpPr>
          <a:xfrm>
            <a:off x="171520" y="1542950"/>
            <a:ext cx="2808312" cy="2088232"/>
            <a:chOff x="277606" y="1608816"/>
            <a:chExt cx="2808312" cy="2088232"/>
          </a:xfrm>
          <a:effectLst>
            <a:glow rad="139700">
              <a:schemeClr val="accent1">
                <a:satMod val="175000"/>
                <a:alpha val="40000"/>
              </a:schemeClr>
            </a:glow>
          </a:effectLst>
        </p:grpSpPr>
        <p:sp>
          <p:nvSpPr>
            <p:cNvPr id="6" name="Explosion 2 5"/>
            <p:cNvSpPr/>
            <p:nvPr/>
          </p:nvSpPr>
          <p:spPr>
            <a:xfrm>
              <a:off x="277606" y="1608816"/>
              <a:ext cx="2808312" cy="2088232"/>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77105" y="2410963"/>
              <a:ext cx="1773376" cy="584775"/>
            </a:xfrm>
            <a:prstGeom prst="rect">
              <a:avLst/>
            </a:prstGeom>
            <a:noFill/>
          </p:spPr>
          <p:txBody>
            <a:bodyPr wrap="square" rtlCol="0">
              <a:spAutoFit/>
            </a:bodyPr>
            <a:lstStyle/>
            <a:p>
              <a:pPr algn="ctr"/>
              <a:r>
                <a:rPr lang="en-GB" sz="3200" b="1" dirty="0" smtClean="0">
                  <a:solidFill>
                    <a:schemeClr val="bg1"/>
                  </a:solidFill>
                  <a:latin typeface="Arial" panose="020B0604020202020204" pitchFamily="34" charset="0"/>
                  <a:cs typeface="Arial" panose="020B0604020202020204" pitchFamily="34" charset="0"/>
                </a:rPr>
                <a:t>Anxiety</a:t>
              </a:r>
              <a:endParaRPr lang="en-GB" sz="3200" b="1" dirty="0">
                <a:solidFill>
                  <a:schemeClr val="bg1"/>
                </a:solidFill>
                <a:latin typeface="Arial" panose="020B0604020202020204" pitchFamily="34" charset="0"/>
                <a:cs typeface="Arial" panose="020B0604020202020204" pitchFamily="34" charset="0"/>
              </a:endParaRPr>
            </a:p>
          </p:txBody>
        </p:sp>
      </p:grpSp>
      <p:grpSp>
        <p:nvGrpSpPr>
          <p:cNvPr id="20" name="Group 19"/>
          <p:cNvGrpSpPr/>
          <p:nvPr/>
        </p:nvGrpSpPr>
        <p:grpSpPr>
          <a:xfrm>
            <a:off x="377586" y="4719196"/>
            <a:ext cx="2160241" cy="1754904"/>
            <a:chOff x="6435965" y="5289309"/>
            <a:chExt cx="2160241" cy="1754904"/>
          </a:xfrm>
          <a:effectLst>
            <a:glow rad="139700">
              <a:schemeClr val="accent1">
                <a:satMod val="175000"/>
                <a:alpha val="40000"/>
              </a:schemeClr>
            </a:glow>
          </a:effectLst>
        </p:grpSpPr>
        <p:sp>
          <p:nvSpPr>
            <p:cNvPr id="8" name="Cloud 7"/>
            <p:cNvSpPr/>
            <p:nvPr/>
          </p:nvSpPr>
          <p:spPr>
            <a:xfrm>
              <a:off x="6435965" y="5289309"/>
              <a:ext cx="2160241" cy="1754904"/>
            </a:xfrm>
            <a:prstGeom prst="cloud">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rot="21247289">
              <a:off x="6534338" y="5667477"/>
              <a:ext cx="1872208" cy="707886"/>
            </a:xfrm>
            <a:prstGeom prst="rect">
              <a:avLst/>
            </a:prstGeom>
            <a:noFill/>
          </p:spPr>
          <p:txBody>
            <a:bodyPr wrap="square" rtlCol="0">
              <a:spAutoFit/>
            </a:bodyPr>
            <a:lstStyle/>
            <a:p>
              <a:pPr algn="ctr"/>
              <a:r>
                <a:rPr lang="en-GB" sz="2000" b="1" dirty="0" smtClean="0">
                  <a:solidFill>
                    <a:schemeClr val="tx2">
                      <a:lumMod val="75000"/>
                    </a:schemeClr>
                  </a:solidFill>
                  <a:latin typeface="Arial" panose="020B0604020202020204" pitchFamily="34" charset="0"/>
                  <a:cs typeface="Arial" panose="020B0604020202020204" pitchFamily="34" charset="0"/>
                </a:rPr>
                <a:t>Family </a:t>
              </a:r>
            </a:p>
            <a:p>
              <a:pPr algn="ctr"/>
              <a:r>
                <a:rPr lang="en-GB" sz="2000" b="1" dirty="0" smtClean="0">
                  <a:solidFill>
                    <a:schemeClr val="tx2">
                      <a:lumMod val="75000"/>
                    </a:schemeClr>
                  </a:solidFill>
                  <a:latin typeface="Arial" panose="020B0604020202020204" pitchFamily="34" charset="0"/>
                  <a:cs typeface="Arial" panose="020B0604020202020204" pitchFamily="34" charset="0"/>
                </a:rPr>
                <a:t>separation</a:t>
              </a:r>
              <a:endParaRPr lang="en-GB" sz="2000" b="1" dirty="0">
                <a:solidFill>
                  <a:schemeClr val="tx2">
                    <a:lumMod val="75000"/>
                  </a:schemeClr>
                </a:solidFill>
                <a:latin typeface="Arial" panose="020B0604020202020204" pitchFamily="34" charset="0"/>
                <a:cs typeface="Arial" panose="020B0604020202020204" pitchFamily="34" charset="0"/>
              </a:endParaRPr>
            </a:p>
          </p:txBody>
        </p:sp>
      </p:grpSp>
      <p:grpSp>
        <p:nvGrpSpPr>
          <p:cNvPr id="23" name="Group 22"/>
          <p:cNvGrpSpPr/>
          <p:nvPr/>
        </p:nvGrpSpPr>
        <p:grpSpPr>
          <a:xfrm>
            <a:off x="6424104" y="3750566"/>
            <a:ext cx="2376264" cy="2053172"/>
            <a:chOff x="818580" y="4126815"/>
            <a:chExt cx="2376264" cy="2053172"/>
          </a:xfrm>
          <a:effectLst>
            <a:glow rad="139700">
              <a:schemeClr val="accent1">
                <a:satMod val="175000"/>
                <a:alpha val="40000"/>
              </a:schemeClr>
            </a:glow>
          </a:effectLst>
        </p:grpSpPr>
        <p:sp>
          <p:nvSpPr>
            <p:cNvPr id="11" name="6-Point Star 10"/>
            <p:cNvSpPr/>
            <p:nvPr/>
          </p:nvSpPr>
          <p:spPr>
            <a:xfrm rot="519916">
              <a:off x="818580" y="4126815"/>
              <a:ext cx="2376264" cy="2053172"/>
            </a:xfrm>
            <a:prstGeom prst="star6">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endParaRPr>
            </a:p>
          </p:txBody>
        </p:sp>
        <p:sp>
          <p:nvSpPr>
            <p:cNvPr id="12" name="TextBox 11"/>
            <p:cNvSpPr txBox="1"/>
            <p:nvPr/>
          </p:nvSpPr>
          <p:spPr>
            <a:xfrm rot="21306977">
              <a:off x="1070607" y="4723108"/>
              <a:ext cx="1872208" cy="830997"/>
            </a:xfrm>
            <a:prstGeom prst="rect">
              <a:avLst/>
            </a:prstGeom>
            <a:noFill/>
          </p:spPr>
          <p:txBody>
            <a:bodyPr wrap="square" rtlCol="0">
              <a:spAutoFit/>
            </a:bodyPr>
            <a:lstStyle/>
            <a:p>
              <a:pPr algn="ctr"/>
              <a:r>
                <a:rPr lang="en-GB" sz="2400" b="1" dirty="0" smtClean="0">
                  <a:solidFill>
                    <a:schemeClr val="bg1"/>
                  </a:solidFill>
                  <a:latin typeface="Arial" panose="020B0604020202020204" pitchFamily="34" charset="0"/>
                  <a:cs typeface="Arial" panose="020B0604020202020204" pitchFamily="34" charset="0"/>
                </a:rPr>
                <a:t>Body </a:t>
              </a:r>
            </a:p>
            <a:p>
              <a:pPr algn="ctr"/>
              <a:r>
                <a:rPr lang="en-GB" sz="2400" b="1" dirty="0" smtClean="0">
                  <a:solidFill>
                    <a:schemeClr val="bg1"/>
                  </a:solidFill>
                  <a:latin typeface="Arial" panose="020B0604020202020204" pitchFamily="34" charset="0"/>
                  <a:cs typeface="Arial" panose="020B0604020202020204" pitchFamily="34" charset="0"/>
                </a:rPr>
                <a:t>Changes</a:t>
              </a:r>
              <a:endParaRPr lang="en-GB" sz="2400" b="1" dirty="0">
                <a:solidFill>
                  <a:schemeClr val="bg1"/>
                </a:solidFill>
                <a:latin typeface="Arial" panose="020B0604020202020204" pitchFamily="34" charset="0"/>
                <a:cs typeface="Arial" panose="020B0604020202020204" pitchFamily="34" charset="0"/>
              </a:endParaRPr>
            </a:p>
          </p:txBody>
        </p:sp>
      </p:grpSp>
      <p:grpSp>
        <p:nvGrpSpPr>
          <p:cNvPr id="24" name="Group 23"/>
          <p:cNvGrpSpPr/>
          <p:nvPr/>
        </p:nvGrpSpPr>
        <p:grpSpPr>
          <a:xfrm>
            <a:off x="3862940" y="2133374"/>
            <a:ext cx="2520383" cy="2055691"/>
            <a:chOff x="8169326" y="4669079"/>
            <a:chExt cx="2389896" cy="2055691"/>
          </a:xfrm>
          <a:effectLst>
            <a:glow rad="139700">
              <a:schemeClr val="accent1">
                <a:satMod val="175000"/>
                <a:alpha val="40000"/>
              </a:schemeClr>
            </a:glow>
          </a:effectLst>
        </p:grpSpPr>
        <p:sp>
          <p:nvSpPr>
            <p:cNvPr id="13" name="5-Point Star 12"/>
            <p:cNvSpPr/>
            <p:nvPr/>
          </p:nvSpPr>
          <p:spPr>
            <a:xfrm>
              <a:off x="8169326" y="4669079"/>
              <a:ext cx="2389896" cy="2055691"/>
            </a:xfrm>
            <a:prstGeom prst="star5">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rot="20799258">
              <a:off x="8685971" y="5431244"/>
              <a:ext cx="1372632" cy="646331"/>
            </a:xfrm>
            <a:prstGeom prst="rect">
              <a:avLst/>
            </a:prstGeom>
            <a:noFill/>
          </p:spPr>
          <p:txBody>
            <a:bodyPr wrap="square" rtlCol="0">
              <a:spAutoFit/>
            </a:bodyPr>
            <a:lstStyle/>
            <a:p>
              <a:pPr algn="ctr"/>
              <a:r>
                <a:rPr lang="en-GB" b="1" dirty="0" smtClean="0">
                  <a:solidFill>
                    <a:schemeClr val="bg2"/>
                  </a:solidFill>
                  <a:latin typeface="Arial" panose="020B0604020202020204" pitchFamily="34" charset="0"/>
                  <a:cs typeface="Arial" panose="020B0604020202020204" pitchFamily="34" charset="0"/>
                </a:rPr>
                <a:t>Health concerns</a:t>
              </a:r>
              <a:endParaRPr lang="en-GB" b="1" dirty="0">
                <a:solidFill>
                  <a:schemeClr val="bg2"/>
                </a:solidFill>
                <a:latin typeface="Arial" panose="020B0604020202020204" pitchFamily="34" charset="0"/>
                <a:cs typeface="Arial" panose="020B0604020202020204" pitchFamily="34" charset="0"/>
              </a:endParaRPr>
            </a:p>
          </p:txBody>
        </p:sp>
      </p:grpSp>
      <p:grpSp>
        <p:nvGrpSpPr>
          <p:cNvPr id="25" name="Group 24"/>
          <p:cNvGrpSpPr/>
          <p:nvPr/>
        </p:nvGrpSpPr>
        <p:grpSpPr>
          <a:xfrm rot="211599">
            <a:off x="1551614" y="3338643"/>
            <a:ext cx="5707483" cy="2957481"/>
            <a:chOff x="5436580" y="3688112"/>
            <a:chExt cx="5609746" cy="2837705"/>
          </a:xfrm>
          <a:effectLst>
            <a:glow rad="139700">
              <a:schemeClr val="accent1">
                <a:satMod val="175000"/>
                <a:alpha val="40000"/>
              </a:schemeClr>
            </a:glow>
          </a:effectLst>
        </p:grpSpPr>
        <p:sp>
          <p:nvSpPr>
            <p:cNvPr id="15" name="Lightning Bolt 14"/>
            <p:cNvSpPr/>
            <p:nvPr/>
          </p:nvSpPr>
          <p:spPr>
            <a:xfrm rot="20349274">
              <a:off x="5436580" y="3688112"/>
              <a:ext cx="2928424" cy="2160240"/>
            </a:xfrm>
            <a:prstGeom prst="lightningBol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5">
                    <a:lumMod val="50000"/>
                  </a:schemeClr>
                </a:solidFill>
              </a:endParaRPr>
            </a:p>
          </p:txBody>
        </p:sp>
        <p:sp>
          <p:nvSpPr>
            <p:cNvPr id="16" name="TextBox 15"/>
            <p:cNvSpPr txBox="1"/>
            <p:nvPr/>
          </p:nvSpPr>
          <p:spPr>
            <a:xfrm>
              <a:off x="9534158" y="6156485"/>
              <a:ext cx="1512168" cy="369332"/>
            </a:xfrm>
            <a:prstGeom prst="rect">
              <a:avLst/>
            </a:prstGeom>
            <a:noFill/>
          </p:spPr>
          <p:txBody>
            <a:bodyPr wrap="square" rtlCol="0">
              <a:spAutoFit/>
            </a:bodyPr>
            <a:lstStyle/>
            <a:p>
              <a:endParaRPr lang="en-GB" dirty="0"/>
            </a:p>
          </p:txBody>
        </p:sp>
        <p:sp>
          <p:nvSpPr>
            <p:cNvPr id="17" name="TextBox 16"/>
            <p:cNvSpPr txBox="1"/>
            <p:nvPr/>
          </p:nvSpPr>
          <p:spPr>
            <a:xfrm rot="1514955">
              <a:off x="5764838" y="4516187"/>
              <a:ext cx="2358359" cy="383906"/>
            </a:xfrm>
            <a:prstGeom prst="rect">
              <a:avLst/>
            </a:prstGeom>
            <a:noFill/>
          </p:spPr>
          <p:txBody>
            <a:bodyPr wrap="square" rtlCol="0">
              <a:spAutoFit/>
            </a:bodyPr>
            <a:lstStyle/>
            <a:p>
              <a:r>
                <a:rPr lang="en-GB" sz="2000" b="1" dirty="0" smtClean="0">
                  <a:solidFill>
                    <a:schemeClr val="bg2"/>
                  </a:solidFill>
                </a:rPr>
                <a:t>Sleeping problems</a:t>
              </a:r>
              <a:endParaRPr lang="en-GB" sz="2000" b="1" dirty="0">
                <a:solidFill>
                  <a:schemeClr val="bg2"/>
                </a:solidFill>
              </a:endParaRPr>
            </a:p>
          </p:txBody>
        </p:sp>
      </p:grpSp>
      <p:grpSp>
        <p:nvGrpSpPr>
          <p:cNvPr id="22" name="Group 21"/>
          <p:cNvGrpSpPr/>
          <p:nvPr/>
        </p:nvGrpSpPr>
        <p:grpSpPr>
          <a:xfrm>
            <a:off x="6843142" y="1594084"/>
            <a:ext cx="2088232" cy="1368152"/>
            <a:chOff x="3491880" y="4683125"/>
            <a:chExt cx="2088232" cy="1368152"/>
          </a:xfrm>
          <a:effectLst>
            <a:glow rad="139700">
              <a:schemeClr val="accent1">
                <a:satMod val="175000"/>
                <a:alpha val="40000"/>
              </a:schemeClr>
            </a:glow>
          </a:effectLst>
        </p:grpSpPr>
        <p:sp>
          <p:nvSpPr>
            <p:cNvPr id="18" name="Oval 17"/>
            <p:cNvSpPr/>
            <p:nvPr/>
          </p:nvSpPr>
          <p:spPr>
            <a:xfrm>
              <a:off x="3491880" y="4683125"/>
              <a:ext cx="2088232" cy="136815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3651723" y="5077881"/>
              <a:ext cx="1768545" cy="523220"/>
            </a:xfrm>
            <a:prstGeom prst="rect">
              <a:avLst/>
            </a:prstGeom>
            <a:noFill/>
          </p:spPr>
          <p:txBody>
            <a:bodyPr wrap="square" rtlCol="0">
              <a:spAutoFit/>
            </a:bodyPr>
            <a:lstStyle/>
            <a:p>
              <a:pPr algn="ctr"/>
              <a:r>
                <a:rPr lang="en-GB" sz="2800" b="1" dirty="0">
                  <a:solidFill>
                    <a:schemeClr val="accent5">
                      <a:lumMod val="50000"/>
                    </a:schemeClr>
                  </a:solidFill>
                </a:rPr>
                <a:t>E</a:t>
              </a:r>
              <a:r>
                <a:rPr lang="en-GB" sz="2800" b="1" dirty="0" smtClean="0">
                  <a:solidFill>
                    <a:schemeClr val="accent5">
                      <a:lumMod val="50000"/>
                    </a:schemeClr>
                  </a:solidFill>
                </a:rPr>
                <a:t>motions</a:t>
              </a:r>
              <a:endParaRPr lang="en-GB" sz="2800" b="1" dirty="0">
                <a:solidFill>
                  <a:schemeClr val="accent5">
                    <a:lumMod val="50000"/>
                  </a:schemeClr>
                </a:solidFill>
              </a:endParaRPr>
            </a:p>
          </p:txBody>
        </p:sp>
      </p:grpSp>
      <p:grpSp>
        <p:nvGrpSpPr>
          <p:cNvPr id="28" name="Group 27"/>
          <p:cNvGrpSpPr/>
          <p:nvPr/>
        </p:nvGrpSpPr>
        <p:grpSpPr>
          <a:xfrm>
            <a:off x="4258666" y="5074192"/>
            <a:ext cx="2154371" cy="1615266"/>
            <a:chOff x="3137709" y="4963592"/>
            <a:chExt cx="2154371" cy="1615266"/>
          </a:xfrm>
          <a:solidFill>
            <a:schemeClr val="accent4">
              <a:lumMod val="60000"/>
              <a:lumOff val="40000"/>
            </a:schemeClr>
          </a:solidFill>
          <a:effectLst>
            <a:glow rad="139700">
              <a:schemeClr val="accent1">
                <a:satMod val="175000"/>
                <a:alpha val="40000"/>
              </a:schemeClr>
            </a:glow>
          </a:effectLst>
        </p:grpSpPr>
        <p:sp>
          <p:nvSpPr>
            <p:cNvPr id="26" name="Smiley Face 25"/>
            <p:cNvSpPr/>
            <p:nvPr/>
          </p:nvSpPr>
          <p:spPr>
            <a:xfrm>
              <a:off x="3137709" y="4963592"/>
              <a:ext cx="2154371" cy="1615266"/>
            </a:xfrm>
            <a:prstGeom prst="smileyFace">
              <a:avLst/>
            </a:prstGeom>
            <a:grp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3458810" y="5619653"/>
              <a:ext cx="1512168" cy="461665"/>
            </a:xfrm>
            <a:prstGeom prst="rect">
              <a:avLst/>
            </a:prstGeom>
            <a:grpFill/>
          </p:spPr>
          <p:txBody>
            <a:bodyPr wrap="square" rtlCol="0">
              <a:spAutoFit/>
            </a:bodyPr>
            <a:lstStyle/>
            <a:p>
              <a:pPr algn="ctr"/>
              <a:r>
                <a:rPr lang="en-GB" sz="2400" b="1" dirty="0" smtClean="0">
                  <a:solidFill>
                    <a:schemeClr val="bg1"/>
                  </a:solidFill>
                </a:rPr>
                <a:t>Self Image</a:t>
              </a:r>
              <a:endParaRPr lang="en-GB" sz="2400" b="1" dirty="0">
                <a:solidFill>
                  <a:schemeClr val="bg1"/>
                </a:solidFill>
              </a:endParaRPr>
            </a:p>
          </p:txBody>
        </p:sp>
      </p:grpSp>
      <p:pic>
        <p:nvPicPr>
          <p:cNvPr id="29" name="Picture 28" descr="http://intranet.iow.nhs.uk/Portals/0/Assets/Comms/Public/Logos/IW%20NHS%20Trust%20with%20Ambulance%20cre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3421" y="116631"/>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542432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1000"/>
                                        <p:tgtEl>
                                          <p:spTgt spid="21"/>
                                        </p:tgtEl>
                                      </p:cBhvr>
                                    </p:animEffect>
                                  </p:childTnLst>
                                </p:cTn>
                              </p:par>
                            </p:childTnLst>
                          </p:cTn>
                        </p:par>
                        <p:par>
                          <p:cTn id="8" fill="hold">
                            <p:stCondLst>
                              <p:cond delay="1000"/>
                            </p:stCondLst>
                            <p:childTnLst>
                              <p:par>
                                <p:cTn id="9" presetID="6" presetClass="entr" presetSubtype="16"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circle(in)">
                                      <p:cBhvr>
                                        <p:cTn id="11" dur="2000"/>
                                        <p:tgtEl>
                                          <p:spTgt spid="24"/>
                                        </p:tgtEl>
                                      </p:cBhvr>
                                    </p:animEffect>
                                  </p:childTnLst>
                                </p:cTn>
                              </p:par>
                            </p:childTnLst>
                          </p:cTn>
                        </p:par>
                        <p:par>
                          <p:cTn id="12" fill="hold">
                            <p:stCondLst>
                              <p:cond delay="3000"/>
                            </p:stCondLst>
                            <p:childTnLst>
                              <p:par>
                                <p:cTn id="13" presetID="2" presetClass="entr" presetSubtype="2"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000" fill="hold"/>
                                        <p:tgtEl>
                                          <p:spTgt spid="22"/>
                                        </p:tgtEl>
                                        <p:attrNameLst>
                                          <p:attrName>ppt_x</p:attrName>
                                        </p:attrNameLst>
                                      </p:cBhvr>
                                      <p:tavLst>
                                        <p:tav tm="0">
                                          <p:val>
                                            <p:strVal val="1+#ppt_w/2"/>
                                          </p:val>
                                        </p:tav>
                                        <p:tav tm="100000">
                                          <p:val>
                                            <p:strVal val="#ppt_x"/>
                                          </p:val>
                                        </p:tav>
                                      </p:tavLst>
                                    </p:anim>
                                    <p:anim calcmode="lin" valueType="num">
                                      <p:cBhvr additive="base">
                                        <p:cTn id="16" dur="1000" fill="hold"/>
                                        <p:tgtEl>
                                          <p:spTgt spid="22"/>
                                        </p:tgtEl>
                                        <p:attrNameLst>
                                          <p:attrName>ppt_y</p:attrName>
                                        </p:attrNameLst>
                                      </p:cBhvr>
                                      <p:tavLst>
                                        <p:tav tm="0">
                                          <p:val>
                                            <p:strVal val="#ppt_y"/>
                                          </p:val>
                                        </p:tav>
                                        <p:tav tm="100000">
                                          <p:val>
                                            <p:strVal val="#ppt_y"/>
                                          </p:val>
                                        </p:tav>
                                      </p:tavLst>
                                    </p:anim>
                                  </p:childTnLst>
                                </p:cTn>
                              </p:par>
                            </p:childTnLst>
                          </p:cTn>
                        </p:par>
                        <p:par>
                          <p:cTn id="17" fill="hold">
                            <p:stCondLst>
                              <p:cond delay="4000"/>
                            </p:stCondLst>
                            <p:childTnLst>
                              <p:par>
                                <p:cTn id="18" presetID="31" presetClass="entr" presetSubtype="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style.rotation</p:attrName>
                                        </p:attrNameLst>
                                      </p:cBhvr>
                                      <p:tavLst>
                                        <p:tav tm="0">
                                          <p:val>
                                            <p:fltVal val="90"/>
                                          </p:val>
                                        </p:tav>
                                        <p:tav tm="100000">
                                          <p:val>
                                            <p:fltVal val="0"/>
                                          </p:val>
                                        </p:tav>
                                      </p:tavLst>
                                    </p:anim>
                                    <p:animEffect transition="in" filter="fade">
                                      <p:cBhvr>
                                        <p:cTn id="23" dur="1000"/>
                                        <p:tgtEl>
                                          <p:spTgt spid="23"/>
                                        </p:tgtEl>
                                      </p:cBhvr>
                                    </p:animEffect>
                                  </p:childTnLst>
                                </p:cTn>
                              </p:par>
                            </p:childTnLst>
                          </p:cTn>
                        </p:par>
                        <p:par>
                          <p:cTn id="24" fill="hold">
                            <p:stCondLst>
                              <p:cond delay="5000"/>
                            </p:stCondLst>
                            <p:childTnLst>
                              <p:par>
                                <p:cTn id="25" presetID="2" presetClass="entr" presetSubtype="9"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1000" fill="hold"/>
                                        <p:tgtEl>
                                          <p:spTgt spid="25"/>
                                        </p:tgtEl>
                                        <p:attrNameLst>
                                          <p:attrName>ppt_x</p:attrName>
                                        </p:attrNameLst>
                                      </p:cBhvr>
                                      <p:tavLst>
                                        <p:tav tm="0">
                                          <p:val>
                                            <p:strVal val="0-#ppt_w/2"/>
                                          </p:val>
                                        </p:tav>
                                        <p:tav tm="100000">
                                          <p:val>
                                            <p:strVal val="#ppt_x"/>
                                          </p:val>
                                        </p:tav>
                                      </p:tavLst>
                                    </p:anim>
                                    <p:anim calcmode="lin" valueType="num">
                                      <p:cBhvr additive="base">
                                        <p:cTn id="28" dur="1000" fill="hold"/>
                                        <p:tgtEl>
                                          <p:spTgt spid="25"/>
                                        </p:tgtEl>
                                        <p:attrNameLst>
                                          <p:attrName>ppt_y</p:attrName>
                                        </p:attrNameLst>
                                      </p:cBhvr>
                                      <p:tavLst>
                                        <p:tav tm="0">
                                          <p:val>
                                            <p:strVal val="0-#ppt_h/2"/>
                                          </p:val>
                                        </p:tav>
                                        <p:tav tm="100000">
                                          <p:val>
                                            <p:strVal val="#ppt_y"/>
                                          </p:val>
                                        </p:tav>
                                      </p:tavLst>
                                    </p:anim>
                                  </p:childTnLst>
                                </p:cTn>
                              </p:par>
                            </p:childTnLst>
                          </p:cTn>
                        </p:par>
                        <p:par>
                          <p:cTn id="29" fill="hold">
                            <p:stCondLst>
                              <p:cond delay="6000"/>
                            </p:stCondLst>
                            <p:childTnLst>
                              <p:par>
                                <p:cTn id="30" presetID="10" presetClass="entr" presetSubtype="0"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3000"/>
                                        <p:tgtEl>
                                          <p:spTgt spid="20"/>
                                        </p:tgtEl>
                                      </p:cBhvr>
                                    </p:animEffect>
                                  </p:childTnLst>
                                </p:cTn>
                              </p:par>
                            </p:childTnLst>
                          </p:cTn>
                        </p:par>
                        <p:par>
                          <p:cTn id="33" fill="hold">
                            <p:stCondLst>
                              <p:cond delay="9000"/>
                            </p:stCondLst>
                            <p:childTnLst>
                              <p:par>
                                <p:cTn id="34" presetID="14" presetClass="entr" presetSubtype="10" fill="hold"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randombar(horizontal)">
                                      <p:cBhvr>
                                        <p:cTn id="3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75000"/>
                  </a:schemeClr>
                </a:solidFill>
                <a:latin typeface="Arial Rounded MT Bold" panose="020F0704030504030204" pitchFamily="34" charset="0"/>
              </a:rPr>
              <a:t>Book recommendations</a:t>
            </a:r>
            <a:endParaRPr lang="en-GB" dirty="0">
              <a:solidFill>
                <a:schemeClr val="accent1">
                  <a:lumMod val="75000"/>
                </a:schemeClr>
              </a:solidFill>
              <a:latin typeface="Arial Rounded MT Bold" panose="020F0704030504030204" pitchFamily="34" charset="0"/>
            </a:endParaRPr>
          </a:p>
        </p:txBody>
      </p:sp>
      <p:pic>
        <p:nvPicPr>
          <p:cNvPr id="2057" name="Picture 9"/>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1196752"/>
            <a:ext cx="1728192" cy="22707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8"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484784"/>
            <a:ext cx="2037189"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0"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9" y="3732132"/>
            <a:ext cx="2016224" cy="29746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1"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00" y="1340767"/>
            <a:ext cx="1640582" cy="2379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2"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0112" y="3867547"/>
            <a:ext cx="1927848" cy="2839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3" name="Picture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99992" y="1194478"/>
            <a:ext cx="1656184" cy="25109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95536" y="4548480"/>
            <a:ext cx="2376264" cy="1477328"/>
          </a:xfrm>
          <a:prstGeom prst="rect">
            <a:avLst/>
          </a:prstGeom>
          <a:noFill/>
        </p:spPr>
        <p:txBody>
          <a:bodyPr wrap="square" rtlCol="0">
            <a:spAutoFit/>
          </a:bodyPr>
          <a:lstStyle/>
          <a:p>
            <a:r>
              <a:rPr lang="en-GB" dirty="0" smtClean="0">
                <a:latin typeface="Arial Rounded MT Bold" panose="020F0704030504030204" pitchFamily="34" charset="0"/>
              </a:rPr>
              <a:t>There are many books available and they can be a great supportive resource.</a:t>
            </a:r>
            <a:endParaRPr lang="en-GB" dirty="0">
              <a:latin typeface="Arial Rounded MT Bold" panose="020F0704030504030204" pitchFamily="34" charset="0"/>
            </a:endParaRPr>
          </a:p>
        </p:txBody>
      </p:sp>
    </p:spTree>
    <p:extLst>
      <p:ext uri="{BB962C8B-B14F-4D97-AF65-F5344CB8AC3E}">
        <p14:creationId xmlns:p14="http://schemas.microsoft.com/office/powerpoint/2010/main" val="235482428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smtClean="0">
                <a:solidFill>
                  <a:schemeClr val="accent1">
                    <a:lumMod val="75000"/>
                  </a:schemeClr>
                </a:solidFill>
                <a:latin typeface="Arial Rounded MT Bold" panose="020F0704030504030204" pitchFamily="34" charset="0"/>
              </a:rPr>
              <a:t/>
            </a:r>
            <a:br>
              <a:rPr lang="en-GB" sz="4000" dirty="0" smtClean="0">
                <a:solidFill>
                  <a:schemeClr val="accent1">
                    <a:lumMod val="75000"/>
                  </a:schemeClr>
                </a:solidFill>
                <a:latin typeface="Arial Rounded MT Bold" panose="020F0704030504030204" pitchFamily="34" charset="0"/>
              </a:rPr>
            </a:br>
            <a:r>
              <a:rPr lang="en-GB" sz="4000" u="sng" dirty="0" smtClean="0">
                <a:solidFill>
                  <a:schemeClr val="accent1">
                    <a:lumMod val="75000"/>
                  </a:schemeClr>
                </a:solidFill>
                <a:latin typeface="Arial Rounded MT Bold" panose="020F0704030504030204" pitchFamily="34" charset="0"/>
              </a:rPr>
              <a:t>Contact a School Nurse</a:t>
            </a:r>
            <a:endParaRPr lang="en-GB" sz="3600" u="sng" dirty="0">
              <a:solidFill>
                <a:schemeClr val="accent1">
                  <a:lumMod val="75000"/>
                </a:schemeClr>
              </a:solidFill>
              <a:latin typeface="Arial Rounded MT Bold" panose="020F0704030504030204" pitchFamily="34" charset="0"/>
            </a:endParaRPr>
          </a:p>
        </p:txBody>
      </p:sp>
      <p:sp>
        <p:nvSpPr>
          <p:cNvPr id="3" name="Content Placeholder 2"/>
          <p:cNvSpPr>
            <a:spLocks noGrp="1"/>
          </p:cNvSpPr>
          <p:nvPr>
            <p:ph idx="1"/>
          </p:nvPr>
        </p:nvSpPr>
        <p:spPr>
          <a:xfrm>
            <a:off x="565407" y="1556792"/>
            <a:ext cx="8003232" cy="4421088"/>
          </a:xfrm>
        </p:spPr>
        <p:txBody>
          <a:bodyPr>
            <a:normAutofit lnSpcReduction="10000"/>
          </a:bodyPr>
          <a:lstStyle/>
          <a:p>
            <a:pPr marL="0" lvl="0" indent="0" algn="ctr" eaLnBrk="0" fontAlgn="base" hangingPunct="0">
              <a:spcAft>
                <a:spcPct val="0"/>
              </a:spcAft>
              <a:buNone/>
            </a:pPr>
            <a:endParaRPr lang="en-GB" sz="2800" kern="0" dirty="0" smtClean="0">
              <a:solidFill>
                <a:schemeClr val="tx1">
                  <a:lumMod val="75000"/>
                  <a:lumOff val="25000"/>
                </a:schemeClr>
              </a:solidFill>
              <a:latin typeface="Arial" panose="020B0604020202020204" pitchFamily="34" charset="0"/>
              <a:ea typeface="ＭＳ Ｐゴシック" charset="0"/>
              <a:cs typeface="Arial" panose="020B0604020202020204" pitchFamily="34" charset="0"/>
            </a:endParaRPr>
          </a:p>
          <a:p>
            <a:pPr marL="0" lvl="0" indent="0" algn="ctr" eaLnBrk="0" fontAlgn="base" hangingPunct="0">
              <a:spcAft>
                <a:spcPct val="0"/>
              </a:spcAft>
              <a:buNone/>
            </a:pPr>
            <a:r>
              <a:rPr lang="en-GB" sz="4400" b="1" kern="0" dirty="0" smtClean="0">
                <a:solidFill>
                  <a:schemeClr val="tx1">
                    <a:lumMod val="75000"/>
                    <a:lumOff val="25000"/>
                  </a:schemeClr>
                </a:solidFill>
                <a:latin typeface="Arial" panose="020B0604020202020204" pitchFamily="34" charset="0"/>
                <a:ea typeface="ＭＳ Ｐゴシック" charset="0"/>
                <a:cs typeface="Arial" panose="020B0604020202020204" pitchFamily="34" charset="0"/>
              </a:rPr>
              <a:t>Telephone: 01983 821388</a:t>
            </a:r>
          </a:p>
          <a:p>
            <a:pPr marL="0" lvl="0" indent="0" algn="ctr" eaLnBrk="0" fontAlgn="base" hangingPunct="0">
              <a:spcAft>
                <a:spcPct val="0"/>
              </a:spcAft>
              <a:buNone/>
            </a:pPr>
            <a:endParaRPr lang="en-GB" sz="2800" kern="0" dirty="0" smtClean="0">
              <a:solidFill>
                <a:schemeClr val="tx1">
                  <a:lumMod val="75000"/>
                  <a:lumOff val="25000"/>
                </a:schemeClr>
              </a:solidFill>
              <a:latin typeface="Arial" panose="020B0604020202020204" pitchFamily="34" charset="0"/>
              <a:ea typeface="ＭＳ Ｐゴシック" charset="0"/>
              <a:cs typeface="Arial" panose="020B0604020202020204" pitchFamily="34" charset="0"/>
            </a:endParaRPr>
          </a:p>
          <a:p>
            <a:pPr marL="0" lvl="0" indent="0" algn="ctr" eaLnBrk="0" fontAlgn="base" hangingPunct="0">
              <a:spcAft>
                <a:spcPct val="0"/>
              </a:spcAft>
              <a:buNone/>
            </a:pPr>
            <a:r>
              <a:rPr lang="en-GB" sz="2800" b="1" kern="0" dirty="0" smtClean="0">
                <a:solidFill>
                  <a:schemeClr val="accent2"/>
                </a:solidFill>
                <a:latin typeface="Arial" panose="020B0604020202020204" pitchFamily="34" charset="0"/>
                <a:ea typeface="ＭＳ Ｐゴシック" charset="0"/>
                <a:cs typeface="Arial" panose="020B0604020202020204" pitchFamily="34" charset="0"/>
              </a:rPr>
              <a:t>Ask a member of school staff to contact the school nurse team on your behalf.</a:t>
            </a:r>
          </a:p>
          <a:p>
            <a:pPr marL="0" lvl="0" indent="0" algn="ctr" eaLnBrk="0" fontAlgn="base" hangingPunct="0">
              <a:spcAft>
                <a:spcPct val="0"/>
              </a:spcAft>
              <a:buNone/>
            </a:pPr>
            <a:endParaRPr lang="en-GB" sz="2800" kern="0" dirty="0" smtClean="0">
              <a:solidFill>
                <a:schemeClr val="tx1">
                  <a:lumMod val="75000"/>
                  <a:lumOff val="25000"/>
                </a:schemeClr>
              </a:solidFill>
              <a:latin typeface="Arial" panose="020B0604020202020204" pitchFamily="34" charset="0"/>
              <a:ea typeface="ＭＳ Ｐゴシック" charset="0"/>
              <a:cs typeface="Arial" panose="020B0604020202020204" pitchFamily="34" charset="0"/>
            </a:endParaRPr>
          </a:p>
          <a:p>
            <a:pPr marL="0" lvl="0" indent="0" algn="ctr" eaLnBrk="0" fontAlgn="base" hangingPunct="0">
              <a:spcAft>
                <a:spcPct val="0"/>
              </a:spcAft>
              <a:buNone/>
            </a:pPr>
            <a:r>
              <a:rPr lang="en-GB" sz="2800" b="1" kern="0" dirty="0" smtClean="0">
                <a:solidFill>
                  <a:schemeClr val="accent5">
                    <a:lumMod val="75000"/>
                  </a:schemeClr>
                </a:solidFill>
                <a:latin typeface="Arial" panose="020B0604020202020204" pitchFamily="34" charset="0"/>
                <a:ea typeface="ＭＳ Ｐゴシック" charset="0"/>
                <a:cs typeface="Arial" panose="020B0604020202020204" pitchFamily="34" charset="0"/>
              </a:rPr>
              <a:t>We go in to High Schools regularly and the student support team will arrange appointments for us to meet you.</a:t>
            </a:r>
            <a:endParaRPr lang="en-GB" sz="2800" b="1" dirty="0">
              <a:solidFill>
                <a:schemeClr val="accent5">
                  <a:lumMod val="75000"/>
                </a:schemeClr>
              </a:solidFill>
            </a:endParaRPr>
          </a:p>
        </p:txBody>
      </p:sp>
      <p:pic>
        <p:nvPicPr>
          <p:cNvPr id="6" name="Picture 5" descr="http://intranet.iow.nhs.uk/Portals/0/Assets/Comms/Public/Logos/IW%20NHS%20Trust%20with%20Ambulance%20cre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16632"/>
            <a:ext cx="1839094" cy="84478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47264">
            <a:off x="67147" y="167283"/>
            <a:ext cx="1690283" cy="97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7"/>
          <p:cNvSpPr/>
          <p:nvPr/>
        </p:nvSpPr>
        <p:spPr>
          <a:xfrm>
            <a:off x="264216" y="2132856"/>
            <a:ext cx="648072" cy="576064"/>
          </a:xfrm>
          <a:prstGeom prst="ellipse">
            <a:avLst/>
          </a:prstGeom>
          <a:blipFill rotWithShape="1">
            <a:blip r:embed="rId5"/>
            <a:stretch>
              <a:fillRect/>
            </a:stretch>
          </a:blipFill>
          <a:ln w="25400" cap="flat"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hueOff val="0"/>
              <a:satOff val="0"/>
              <a:lumOff val="0"/>
              <a:alphaOff val="0"/>
            </a:schemeClr>
          </a:fontRef>
        </p:style>
      </p:sp>
    </p:spTree>
    <p:extLst>
      <p:ext uri="{BB962C8B-B14F-4D97-AF65-F5344CB8AC3E}">
        <p14:creationId xmlns:p14="http://schemas.microsoft.com/office/powerpoint/2010/main" val="89894131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906</TotalTime>
  <Words>1189</Words>
  <Application>Microsoft Office PowerPoint</Application>
  <PresentationFormat>On-screen Show (4:3)</PresentationFormat>
  <Paragraphs>156</Paragraphs>
  <Slides>14</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ＭＳ Ｐゴシック</vt:lpstr>
      <vt:lpstr>Arial</vt:lpstr>
      <vt:lpstr>Arial Rounded MT Bold</vt:lpstr>
      <vt:lpstr>Calibri</vt:lpstr>
      <vt:lpstr>Wingdings</vt:lpstr>
      <vt:lpstr>Office Theme</vt:lpstr>
      <vt:lpstr>Healthy Lifestyles</vt:lpstr>
      <vt:lpstr>  What do the school nurses do?</vt:lpstr>
      <vt:lpstr>Physical</vt:lpstr>
      <vt:lpstr>Emotional Wellbeing</vt:lpstr>
      <vt:lpstr>Anxiety or Worry</vt:lpstr>
      <vt:lpstr>Managing your worries</vt:lpstr>
      <vt:lpstr>Feeling Angry? </vt:lpstr>
      <vt:lpstr> The Importance of Sleep</vt:lpstr>
      <vt:lpstr>Social</vt:lpstr>
      <vt:lpstr>Body changes during puberty</vt:lpstr>
      <vt:lpstr>Managing periods</vt:lpstr>
      <vt:lpstr>  What can school nurses  help with ?</vt:lpstr>
      <vt:lpstr>Book recommendations</vt:lpstr>
      <vt:lpstr> Contact a School Nurse</vt:lpstr>
    </vt:vector>
  </TitlesOfParts>
  <Company>Isle of Wight NHS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 Healthy Lifestyles</dc:title>
  <dc:creator>martin_m</dc:creator>
  <cp:lastModifiedBy>Mike Gregory</cp:lastModifiedBy>
  <cp:revision>64</cp:revision>
  <dcterms:created xsi:type="dcterms:W3CDTF">2019-07-18T09:59:50Z</dcterms:created>
  <dcterms:modified xsi:type="dcterms:W3CDTF">2020-07-02T08:17:24Z</dcterms:modified>
</cp:coreProperties>
</file>