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0" r:id="rId2"/>
    <p:sldMasterId id="2147483652" r:id="rId3"/>
    <p:sldMasterId id="2147483656" r:id="rId4"/>
  </p:sldMasterIdLst>
  <p:sldIdLst>
    <p:sldId id="256" r:id="rId5"/>
    <p:sldId id="284" r:id="rId6"/>
    <p:sldId id="260" r:id="rId7"/>
    <p:sldId id="286" r:id="rId8"/>
    <p:sldId id="262" r:id="rId9"/>
    <p:sldId id="271" r:id="rId10"/>
    <p:sldId id="263" r:id="rId11"/>
    <p:sldId id="272" r:id="rId12"/>
    <p:sldId id="264" r:id="rId13"/>
    <p:sldId id="273" r:id="rId14"/>
    <p:sldId id="274" r:id="rId15"/>
    <p:sldId id="275" r:id="rId16"/>
    <p:sldId id="266" r:id="rId17"/>
    <p:sldId id="265" r:id="rId18"/>
    <p:sldId id="287" r:id="rId19"/>
    <p:sldId id="285" r:id="rId20"/>
    <p:sldId id="261" r:id="rId2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ridget Benelam" initials="BB" lastIdx="4" clrIdx="0">
    <p:extLst>
      <p:ext uri="{19B8F6BF-5375-455C-9EA6-DF929625EA0E}">
        <p15:presenceInfo xmlns:p15="http://schemas.microsoft.com/office/powerpoint/2012/main" userId="S-1-5-21-1974762338-2042246095-630515929-113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7D9BD"/>
    <a:srgbClr val="158B44"/>
    <a:srgbClr val="F9D4B6"/>
    <a:srgbClr val="EDAD80"/>
    <a:srgbClr val="E46B2F"/>
    <a:srgbClr val="ED6B1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75"/>
    <p:restoredTop sz="94655"/>
  </p:normalViewPr>
  <p:slideViewPr>
    <p:cSldViewPr snapToGrid="0" snapToObjects="1">
      <p:cViewPr varScale="1">
        <p:scale>
          <a:sx n="115" d="100"/>
          <a:sy n="115" d="100"/>
        </p:scale>
        <p:origin x="492"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42452" y="3531477"/>
            <a:ext cx="9144000" cy="733096"/>
          </a:xfrm>
          <a:prstGeom prst="rect">
            <a:avLst/>
          </a:prstGeom>
        </p:spPr>
        <p:txBody>
          <a:bodyPr lIns="0" tIns="0" rIns="0" bIns="0" anchor="t"/>
          <a:lstStyle>
            <a:lvl1pPr algn="l">
              <a:defRPr sz="4400" b="1" i="0" baseline="0">
                <a:solidFill>
                  <a:schemeClr val="bg1"/>
                </a:solidFill>
                <a:latin typeface="Arial" charset="0"/>
                <a:ea typeface="Arial" charset="0"/>
                <a:cs typeface="Arial" charset="0"/>
              </a:defRPr>
            </a:lvl1pPr>
          </a:lstStyle>
          <a:p>
            <a:r>
              <a:rPr lang="en-US" dirty="0" smtClean="0"/>
              <a:t>Title</a:t>
            </a:r>
            <a:endParaRPr lang="en-US" dirty="0"/>
          </a:p>
        </p:txBody>
      </p:sp>
    </p:spTree>
    <p:extLst>
      <p:ext uri="{BB962C8B-B14F-4D97-AF65-F5344CB8AC3E}">
        <p14:creationId xmlns:p14="http://schemas.microsoft.com/office/powerpoint/2010/main" val="7410729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53512" y="587760"/>
            <a:ext cx="9144000" cy="635491"/>
          </a:xfrm>
          <a:prstGeom prst="rect">
            <a:avLst/>
          </a:prstGeom>
        </p:spPr>
        <p:txBody>
          <a:bodyPr lIns="0" tIns="0" rIns="0" bIns="0" anchor="t"/>
          <a:lstStyle>
            <a:lvl1pPr algn="l">
              <a:defRPr sz="4000" b="1" i="0">
                <a:solidFill>
                  <a:srgbClr val="158B44"/>
                </a:solidFill>
                <a:latin typeface="Arial" charset="0"/>
                <a:ea typeface="Arial" charset="0"/>
                <a:cs typeface="Arial" charset="0"/>
              </a:defRPr>
            </a:lvl1pPr>
          </a:lstStyle>
          <a:p>
            <a:r>
              <a:rPr lang="en-US" dirty="0" smtClean="0"/>
              <a:t>Section Title</a:t>
            </a:r>
            <a:endParaRPr lang="en-US" dirty="0"/>
          </a:p>
        </p:txBody>
      </p:sp>
      <p:sp>
        <p:nvSpPr>
          <p:cNvPr id="3" name="Subtitle 2"/>
          <p:cNvSpPr>
            <a:spLocks noGrp="1"/>
          </p:cNvSpPr>
          <p:nvPr>
            <p:ph type="subTitle" idx="1" hasCustomPrompt="1"/>
          </p:nvPr>
        </p:nvSpPr>
        <p:spPr>
          <a:xfrm>
            <a:off x="1153512" y="3065488"/>
            <a:ext cx="9144000" cy="3087973"/>
          </a:xfrm>
          <a:prstGeom prst="rect">
            <a:avLst/>
          </a:prstGeom>
        </p:spPr>
        <p:txBody>
          <a:bodyPr lIns="0" tIns="0" rIns="0" bIns="0"/>
          <a:lstStyle>
            <a:lvl1pPr marL="285750" indent="-285750" algn="l">
              <a:buFont typeface="Arial" charset="0"/>
              <a:buChar char="•"/>
              <a:defRPr sz="1800">
                <a:latin typeface="Arial" charset="0"/>
                <a:ea typeface="Arial"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Text</a:t>
            </a:r>
            <a:endParaRPr lang="en-US" dirty="0"/>
          </a:p>
        </p:txBody>
      </p:sp>
    </p:spTree>
    <p:extLst>
      <p:ext uri="{BB962C8B-B14F-4D97-AF65-F5344CB8AC3E}">
        <p14:creationId xmlns:p14="http://schemas.microsoft.com/office/powerpoint/2010/main" val="8237676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169274" y="1563798"/>
            <a:ext cx="9720000" cy="720000"/>
          </a:xfrm>
          <a:prstGeom prst="rect">
            <a:avLst/>
          </a:prstGeom>
        </p:spPr>
        <p:txBody>
          <a:bodyPr lIns="0" tIns="0" rIns="0" bIns="0" anchor="t"/>
          <a:lstStyle>
            <a:lvl1pPr algn="l">
              <a:defRPr sz="3400" b="1" i="0">
                <a:solidFill>
                  <a:srgbClr val="158B44"/>
                </a:solidFill>
                <a:latin typeface="Arial" charset="0"/>
                <a:ea typeface="Arial" charset="0"/>
                <a:cs typeface="Arial" charset="0"/>
              </a:defRPr>
            </a:lvl1pPr>
          </a:lstStyle>
          <a:p>
            <a:r>
              <a:rPr lang="en-US" dirty="0" smtClean="0"/>
              <a:t>Heading</a:t>
            </a:r>
            <a:endParaRPr lang="en-US" dirty="0"/>
          </a:p>
        </p:txBody>
      </p:sp>
      <p:sp>
        <p:nvSpPr>
          <p:cNvPr id="3" name="Subtitle 2"/>
          <p:cNvSpPr>
            <a:spLocks noGrp="1"/>
          </p:cNvSpPr>
          <p:nvPr>
            <p:ph type="subTitle" idx="1" hasCustomPrompt="1"/>
          </p:nvPr>
        </p:nvSpPr>
        <p:spPr>
          <a:xfrm>
            <a:off x="1169276" y="2571092"/>
            <a:ext cx="9720000" cy="3600000"/>
          </a:xfrm>
          <a:prstGeom prst="rect">
            <a:avLst/>
          </a:prstGeom>
        </p:spPr>
        <p:txBody>
          <a:bodyPr lIns="0" tIns="0" rIns="0" bIns="0" numCol="1" anchor="t"/>
          <a:lstStyle>
            <a:lvl1pPr marL="285750" indent="-285750" algn="l">
              <a:buSzPct val="90000"/>
              <a:buFont typeface="Arial" charset="0"/>
              <a:buChar char="•"/>
              <a:defRPr sz="1800" b="0" i="0">
                <a:solidFill>
                  <a:schemeClr val="tx1"/>
                </a:solidFill>
                <a:latin typeface="Arial" charset="0"/>
                <a:ea typeface="Arial" charset="0"/>
                <a:cs typeface="Arial"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Text here</a:t>
            </a:r>
            <a:endParaRPr lang="en-US" dirty="0"/>
          </a:p>
        </p:txBody>
      </p:sp>
    </p:spTree>
    <p:extLst>
      <p:ext uri="{BB962C8B-B14F-4D97-AF65-F5344CB8AC3E}">
        <p14:creationId xmlns:p14="http://schemas.microsoft.com/office/powerpoint/2010/main" val="1551343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2" name="Rectangle 11"/>
          <p:cNvSpPr/>
          <p:nvPr userDrawn="1"/>
        </p:nvSpPr>
        <p:spPr>
          <a:xfrm>
            <a:off x="6209274" y="2571092"/>
            <a:ext cx="4680000" cy="3600000"/>
          </a:xfrm>
          <a:prstGeom prst="rect">
            <a:avLst/>
          </a:prstGeom>
          <a:solidFill>
            <a:srgbClr val="C7D9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3" name="Text Placeholder 2"/>
          <p:cNvSpPr>
            <a:spLocks noGrp="1"/>
          </p:cNvSpPr>
          <p:nvPr>
            <p:ph type="body" idx="1" hasCustomPrompt="1"/>
          </p:nvPr>
        </p:nvSpPr>
        <p:spPr>
          <a:xfrm>
            <a:off x="1169276" y="2571092"/>
            <a:ext cx="4680000" cy="3600000"/>
          </a:xfrm>
          <a:prstGeom prst="rect">
            <a:avLst/>
          </a:prstGeom>
        </p:spPr>
        <p:txBody>
          <a:bodyPr lIns="0" tIns="0" rIns="0" bIns="0" anchor="t">
            <a:normAutofit/>
          </a:bodyPr>
          <a:lstStyle>
            <a:lvl1pPr marL="285750" indent="-285750">
              <a:buSzPct val="90000"/>
              <a:buFont typeface="Arial" charset="0"/>
              <a:buChar char="•"/>
              <a:defRPr sz="1800" b="0" i="0">
                <a:latin typeface="Arial" charset="0"/>
                <a:ea typeface="Arial" charset="0"/>
                <a:cs typeface="Arial"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Body text</a:t>
            </a:r>
          </a:p>
        </p:txBody>
      </p:sp>
      <p:sp>
        <p:nvSpPr>
          <p:cNvPr id="5" name="Text Placeholder 4"/>
          <p:cNvSpPr>
            <a:spLocks noGrp="1"/>
          </p:cNvSpPr>
          <p:nvPr>
            <p:ph type="body" sz="quarter" idx="3" hasCustomPrompt="1"/>
          </p:nvPr>
        </p:nvSpPr>
        <p:spPr>
          <a:xfrm>
            <a:off x="6398461" y="2760281"/>
            <a:ext cx="4320000" cy="3240000"/>
          </a:xfrm>
          <a:prstGeom prst="rect">
            <a:avLst/>
          </a:prstGeom>
        </p:spPr>
        <p:txBody>
          <a:bodyPr lIns="0" tIns="0" rIns="0" bIns="0" anchor="t">
            <a:normAutofit/>
          </a:bodyPr>
          <a:lstStyle>
            <a:lvl1pPr marL="0" indent="0">
              <a:buNone/>
              <a:defRPr sz="1800" b="0" i="0">
                <a:latin typeface="Arial" charset="0"/>
                <a:ea typeface="Arial" charset="0"/>
                <a:cs typeface="Arial"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Body text</a:t>
            </a:r>
          </a:p>
        </p:txBody>
      </p:sp>
      <p:sp>
        <p:nvSpPr>
          <p:cNvPr id="13" name="Title 1"/>
          <p:cNvSpPr>
            <a:spLocks noGrp="1"/>
          </p:cNvSpPr>
          <p:nvPr>
            <p:ph type="title" hasCustomPrompt="1"/>
          </p:nvPr>
        </p:nvSpPr>
        <p:spPr>
          <a:xfrm>
            <a:off x="1169276" y="1563798"/>
            <a:ext cx="9720000" cy="720000"/>
          </a:xfrm>
          <a:prstGeom prst="rect">
            <a:avLst/>
          </a:prstGeom>
        </p:spPr>
        <p:txBody>
          <a:bodyPr lIns="0" tIns="0" rIns="0" bIns="0"/>
          <a:lstStyle>
            <a:lvl1pPr>
              <a:defRPr sz="3400" b="1" i="0">
                <a:solidFill>
                  <a:srgbClr val="158B44"/>
                </a:solidFill>
                <a:latin typeface="Arial" charset="0"/>
                <a:ea typeface="Arial" charset="0"/>
                <a:cs typeface="Arial" charset="0"/>
              </a:defRPr>
            </a:lvl1pPr>
          </a:lstStyle>
          <a:p>
            <a:r>
              <a:rPr lang="en-US" dirty="0" smtClean="0"/>
              <a:t>Heading</a:t>
            </a:r>
            <a:endParaRPr lang="en-US" dirty="0"/>
          </a:p>
        </p:txBody>
      </p:sp>
    </p:spTree>
    <p:extLst>
      <p:ext uri="{BB962C8B-B14F-4D97-AF65-F5344CB8AC3E}">
        <p14:creationId xmlns:p14="http://schemas.microsoft.com/office/powerpoint/2010/main" val="28000793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hyperlink" Target="http://www.foodafactoflife.org.uk/" TargetMode="Externa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2.xml"/><Relationship Id="rId4" Type="http://schemas.openxmlformats.org/officeDocument/2006/relationships/hyperlink" Target="http://www.foodafactoflife.org.uk/" TargetMode="Externa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3.xml"/><Relationship Id="rId1" Type="http://schemas.openxmlformats.org/officeDocument/2006/relationships/slideLayout" Target="../slideLayouts/slideLayout3.xml"/><Relationship Id="rId4" Type="http://schemas.openxmlformats.org/officeDocument/2006/relationships/hyperlink" Target="http://www.foodafactoflife.org.uk/" TargetMode="Externa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 Id="rId4" Type="http://schemas.openxmlformats.org/officeDocument/2006/relationships/hyperlink" Target="http://www.foodafactoflife.org.uk/"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8" name="Picture 7"/>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9439453" y="358589"/>
            <a:ext cx="2044335" cy="1435165"/>
          </a:xfrm>
          <a:prstGeom prst="rect">
            <a:avLst/>
          </a:prstGeom>
        </p:spPr>
      </p:pic>
      <p:sp>
        <p:nvSpPr>
          <p:cNvPr id="9" name="TextBox 8"/>
          <p:cNvSpPr txBox="1"/>
          <p:nvPr userDrawn="1"/>
        </p:nvSpPr>
        <p:spPr>
          <a:xfrm>
            <a:off x="1156447" y="6539528"/>
            <a:ext cx="10721788" cy="138499"/>
          </a:xfrm>
          <a:prstGeom prst="rect">
            <a:avLst/>
          </a:prstGeom>
          <a:noFill/>
        </p:spPr>
        <p:txBody>
          <a:bodyPr wrap="square" lIns="0" tIns="0" rIns="0" bIns="0" rtlCol="0">
            <a:spAutoFit/>
          </a:bodyPr>
          <a:lstStyle/>
          <a:p>
            <a:pPr algn="r"/>
            <a:r>
              <a:rPr lang="en-US" sz="900" b="0" i="0" dirty="0" smtClean="0">
                <a:solidFill>
                  <a:schemeClr val="tx1"/>
                </a:solidFill>
                <a:latin typeface="Arial" charset="0"/>
                <a:ea typeface="Arial" charset="0"/>
                <a:cs typeface="Arial" charset="0"/>
                <a:hlinkClick r:id="rId5"/>
              </a:rPr>
              <a:t>www.foodafactoflife.org.uk</a:t>
            </a:r>
            <a:r>
              <a:rPr lang="en-US" sz="900" b="0" i="0" baseline="0" dirty="0" smtClean="0">
                <a:solidFill>
                  <a:schemeClr val="tx1"/>
                </a:solidFill>
                <a:latin typeface="Arial" charset="0"/>
                <a:ea typeface="Arial" charset="0"/>
                <a:cs typeface="Arial" charset="0"/>
              </a:rPr>
              <a:t>    </a:t>
            </a:r>
            <a:r>
              <a:rPr lang="en-US" sz="900" b="0" i="0" dirty="0" smtClean="0">
                <a:solidFill>
                  <a:schemeClr val="tx1"/>
                </a:solidFill>
                <a:latin typeface="Arial" charset="0"/>
                <a:ea typeface="Arial" charset="0"/>
                <a:cs typeface="Arial" charset="0"/>
              </a:rPr>
              <a:t>©</a:t>
            </a:r>
            <a:r>
              <a:rPr lang="en-US" sz="900" b="0" i="0" baseline="0" dirty="0" smtClean="0">
                <a:solidFill>
                  <a:schemeClr val="tx1"/>
                </a:solidFill>
                <a:latin typeface="Arial" charset="0"/>
                <a:ea typeface="Arial" charset="0"/>
                <a:cs typeface="Arial" charset="0"/>
              </a:rPr>
              <a:t> Food – </a:t>
            </a:r>
            <a:r>
              <a:rPr lang="en-US" sz="900" b="0" i="0" dirty="0" smtClean="0">
                <a:solidFill>
                  <a:schemeClr val="tx1"/>
                </a:solidFill>
                <a:latin typeface="Arial" charset="0"/>
                <a:ea typeface="Arial" charset="0"/>
                <a:cs typeface="Arial" charset="0"/>
              </a:rPr>
              <a:t>a fact of life 2019</a:t>
            </a:r>
            <a:endParaRPr lang="en-US" sz="900" b="0" i="0" dirty="0">
              <a:solidFill>
                <a:schemeClr val="tx1"/>
              </a:solidFill>
              <a:latin typeface="Arial" charset="0"/>
              <a:ea typeface="Arial" charset="0"/>
              <a:cs typeface="Arial" charset="0"/>
            </a:endParaRPr>
          </a:p>
        </p:txBody>
      </p:sp>
    </p:spTree>
    <p:extLst>
      <p:ext uri="{BB962C8B-B14F-4D97-AF65-F5344CB8AC3E}">
        <p14:creationId xmlns:p14="http://schemas.microsoft.com/office/powerpoint/2010/main" val="1328885048"/>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Box 8"/>
          <p:cNvSpPr txBox="1"/>
          <p:nvPr userDrawn="1"/>
        </p:nvSpPr>
        <p:spPr>
          <a:xfrm>
            <a:off x="1156447" y="6539528"/>
            <a:ext cx="10721788" cy="138499"/>
          </a:xfrm>
          <a:prstGeom prst="rect">
            <a:avLst/>
          </a:prstGeom>
          <a:noFill/>
        </p:spPr>
        <p:txBody>
          <a:bodyPr wrap="square" lIns="0" tIns="0" rIns="0" bIns="0" rtlCol="0">
            <a:spAutoFit/>
          </a:bodyPr>
          <a:lstStyle/>
          <a:p>
            <a:pPr algn="r"/>
            <a:r>
              <a:rPr lang="en-US" sz="900" b="0" i="0" dirty="0" smtClean="0">
                <a:solidFill>
                  <a:schemeClr val="tx1"/>
                </a:solidFill>
                <a:latin typeface="Arial" charset="0"/>
                <a:ea typeface="Arial" charset="0"/>
                <a:cs typeface="Arial" charset="0"/>
                <a:hlinkClick r:id="rId4"/>
              </a:rPr>
              <a:t>www.foodafactoflife.org.uk</a:t>
            </a:r>
            <a:r>
              <a:rPr lang="en-US" sz="900" b="0" i="0" baseline="0" dirty="0" smtClean="0">
                <a:solidFill>
                  <a:schemeClr val="tx1"/>
                </a:solidFill>
                <a:latin typeface="Arial" charset="0"/>
                <a:ea typeface="Arial" charset="0"/>
                <a:cs typeface="Arial" charset="0"/>
              </a:rPr>
              <a:t>    </a:t>
            </a:r>
            <a:r>
              <a:rPr lang="en-US" sz="900" b="0" i="0" dirty="0" smtClean="0">
                <a:solidFill>
                  <a:schemeClr val="tx1"/>
                </a:solidFill>
                <a:latin typeface="Arial" charset="0"/>
                <a:ea typeface="Arial" charset="0"/>
                <a:cs typeface="Arial" charset="0"/>
              </a:rPr>
              <a:t>© Food – a fact of life 2019</a:t>
            </a:r>
            <a:endParaRPr lang="en-US" sz="900" b="0" i="0" dirty="0">
              <a:solidFill>
                <a:schemeClr val="tx1"/>
              </a:solidFill>
              <a:latin typeface="Arial" charset="0"/>
              <a:ea typeface="Arial" charset="0"/>
              <a:cs typeface="Arial" charset="0"/>
            </a:endParaRPr>
          </a:p>
        </p:txBody>
      </p:sp>
    </p:spTree>
    <p:extLst>
      <p:ext uri="{BB962C8B-B14F-4D97-AF65-F5344CB8AC3E}">
        <p14:creationId xmlns:p14="http://schemas.microsoft.com/office/powerpoint/2010/main" val="1498317190"/>
      </p:ext>
    </p:extLst>
  </p:cSld>
  <p:clrMap bg1="lt1" tx1="dk1" bg2="lt2" tx2="dk2" accent1="accent1" accent2="accent2" accent3="accent3" accent4="accent4" accent5="accent5" accent6="accent6" hlink="hlink" folHlink="folHlink"/>
  <p:sldLayoutIdLst>
    <p:sldLayoutId id="214748365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9" name="TextBox 8"/>
          <p:cNvSpPr txBox="1"/>
          <p:nvPr userDrawn="1"/>
        </p:nvSpPr>
        <p:spPr>
          <a:xfrm>
            <a:off x="1156447" y="6539528"/>
            <a:ext cx="10721788" cy="138499"/>
          </a:xfrm>
          <a:prstGeom prst="rect">
            <a:avLst/>
          </a:prstGeom>
          <a:noFill/>
        </p:spPr>
        <p:txBody>
          <a:bodyPr wrap="square" lIns="0" tIns="0" rIns="0" bIns="0" rtlCol="0">
            <a:spAutoFit/>
          </a:bodyPr>
          <a:lstStyle/>
          <a:p>
            <a:pPr algn="r"/>
            <a:r>
              <a:rPr lang="en-US" sz="900" b="0" i="0" dirty="0" smtClean="0">
                <a:solidFill>
                  <a:schemeClr val="tx1"/>
                </a:solidFill>
                <a:latin typeface="Arial" charset="0"/>
                <a:ea typeface="Arial" charset="0"/>
                <a:cs typeface="Arial" charset="0"/>
                <a:hlinkClick r:id="rId4"/>
              </a:rPr>
              <a:t>www.foodafactoflife.org.uk</a:t>
            </a:r>
            <a:r>
              <a:rPr lang="en-US" sz="900" b="0" i="0" baseline="0" dirty="0" smtClean="0">
                <a:solidFill>
                  <a:schemeClr val="tx1"/>
                </a:solidFill>
                <a:latin typeface="Arial" charset="0"/>
                <a:ea typeface="Arial" charset="0"/>
                <a:cs typeface="Arial" charset="0"/>
              </a:rPr>
              <a:t>    </a:t>
            </a:r>
            <a:r>
              <a:rPr lang="en-US" sz="900" b="0" i="0" dirty="0" smtClean="0">
                <a:solidFill>
                  <a:schemeClr val="tx1"/>
                </a:solidFill>
                <a:latin typeface="Arial" charset="0"/>
                <a:ea typeface="Arial" charset="0"/>
                <a:cs typeface="Arial" charset="0"/>
              </a:rPr>
              <a:t>© Food – a fact of life 2019</a:t>
            </a:r>
            <a:endParaRPr lang="en-US" sz="900" b="0" i="0" dirty="0">
              <a:solidFill>
                <a:schemeClr val="tx1"/>
              </a:solidFill>
              <a:latin typeface="Arial" charset="0"/>
              <a:ea typeface="Arial" charset="0"/>
              <a:cs typeface="Arial" charset="0"/>
            </a:endParaRPr>
          </a:p>
        </p:txBody>
      </p:sp>
    </p:spTree>
    <p:extLst>
      <p:ext uri="{BB962C8B-B14F-4D97-AF65-F5344CB8AC3E}">
        <p14:creationId xmlns:p14="http://schemas.microsoft.com/office/powerpoint/2010/main" val="1822393236"/>
      </p:ext>
    </p:extLst>
  </p:cSld>
  <p:clrMap bg1="lt1" tx1="dk1" bg2="lt2" tx2="dk2" accent1="accent1" accent2="accent2" accent3="accent3" accent4="accent4" accent5="accent5" accent6="accent6" hlink="hlink" folHlink="folHlink"/>
  <p:sldLayoutIdLst>
    <p:sldLayoutId id="214748365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8" name="TextBox 7"/>
          <p:cNvSpPr txBox="1"/>
          <p:nvPr userDrawn="1"/>
        </p:nvSpPr>
        <p:spPr>
          <a:xfrm>
            <a:off x="1156447" y="6539528"/>
            <a:ext cx="10721788" cy="138499"/>
          </a:xfrm>
          <a:prstGeom prst="rect">
            <a:avLst/>
          </a:prstGeom>
          <a:noFill/>
        </p:spPr>
        <p:txBody>
          <a:bodyPr wrap="square" lIns="0" tIns="0" rIns="0" bIns="0" rtlCol="0">
            <a:spAutoFit/>
          </a:bodyPr>
          <a:lstStyle/>
          <a:p>
            <a:pPr algn="r"/>
            <a:r>
              <a:rPr lang="en-US" sz="900" b="0" i="0" dirty="0" smtClean="0">
                <a:solidFill>
                  <a:schemeClr val="tx1"/>
                </a:solidFill>
                <a:latin typeface="Arial" charset="0"/>
                <a:ea typeface="Arial" charset="0"/>
                <a:cs typeface="Arial" charset="0"/>
                <a:hlinkClick r:id="rId4"/>
              </a:rPr>
              <a:t>www.foodafactoflife.org.uk</a:t>
            </a:r>
            <a:r>
              <a:rPr lang="en-US" sz="900" b="0" i="0" baseline="0" dirty="0" smtClean="0">
                <a:solidFill>
                  <a:schemeClr val="tx1"/>
                </a:solidFill>
                <a:latin typeface="Arial" charset="0"/>
                <a:ea typeface="Arial" charset="0"/>
                <a:cs typeface="Arial" charset="0"/>
              </a:rPr>
              <a:t>    </a:t>
            </a:r>
            <a:r>
              <a:rPr lang="en-US" sz="900" b="0" i="0" dirty="0" smtClean="0">
                <a:solidFill>
                  <a:schemeClr val="tx1"/>
                </a:solidFill>
                <a:latin typeface="Arial" charset="0"/>
                <a:ea typeface="Arial" charset="0"/>
                <a:cs typeface="Arial" charset="0"/>
              </a:rPr>
              <a:t>© Food – a fact of life 2019</a:t>
            </a:r>
            <a:endParaRPr lang="en-US" sz="900" b="0" i="0" dirty="0">
              <a:solidFill>
                <a:schemeClr val="tx1"/>
              </a:solidFill>
              <a:latin typeface="Arial" charset="0"/>
              <a:ea typeface="Arial" charset="0"/>
              <a:cs typeface="Arial" charset="0"/>
            </a:endParaRPr>
          </a:p>
        </p:txBody>
      </p:sp>
    </p:spTree>
    <p:extLst>
      <p:ext uri="{BB962C8B-B14F-4D97-AF65-F5344CB8AC3E}">
        <p14:creationId xmlns:p14="http://schemas.microsoft.com/office/powerpoint/2010/main" val="1788143608"/>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the-eatwell-guide" TargetMode="External"/><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image" Target="../media/image7.jpeg"/><Relationship Id="rId7" Type="http://schemas.openxmlformats.org/officeDocument/2006/relationships/image" Target="../media/image11.png"/><Relationship Id="rId12" Type="http://schemas.openxmlformats.org/officeDocument/2006/relationships/image" Target="../media/image15.jpeg"/><Relationship Id="rId2" Type="http://schemas.openxmlformats.org/officeDocument/2006/relationships/image" Target="../media/image6.jpeg"/><Relationship Id="rId1" Type="http://schemas.openxmlformats.org/officeDocument/2006/relationships/slideLayout" Target="../slideLayouts/slideLayout4.xml"/><Relationship Id="rId6" Type="http://schemas.openxmlformats.org/officeDocument/2006/relationships/image" Target="../media/image10.jpeg"/><Relationship Id="rId11" Type="http://schemas.openxmlformats.org/officeDocument/2006/relationships/image" Target="../media/image14.jpeg"/><Relationship Id="rId5" Type="http://schemas.openxmlformats.org/officeDocument/2006/relationships/image" Target="../media/image9.jpeg"/><Relationship Id="rId10" Type="http://schemas.openxmlformats.org/officeDocument/2006/relationships/image" Target="../media/image13.jpeg"/><Relationship Id="rId4" Type="http://schemas.openxmlformats.org/officeDocument/2006/relationships/image" Target="../media/image8.jpeg"/><Relationship Id="rId9" Type="http://schemas.openxmlformats.org/officeDocument/2006/relationships/image" Target="../media/image12.png"/></Relationships>
</file>

<file path=ppt/slides/_rels/slide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jpeg"/><Relationship Id="rId7"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3.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 Id="rId9" Type="http://schemas.openxmlformats.org/officeDocument/2006/relationships/image" Target="../media/image25.jpeg"/></Relationships>
</file>

<file path=ppt/slides/_rels/slide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image" Target="../media/image29.jpeg"/><Relationship Id="rId3" Type="http://schemas.microsoft.com/office/2007/relationships/hdphoto" Target="../media/hdphoto1.wdp"/><Relationship Id="rId7" Type="http://schemas.openxmlformats.org/officeDocument/2006/relationships/image" Target="../media/image13.jpe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28.png"/><Relationship Id="rId11" Type="http://schemas.openxmlformats.org/officeDocument/2006/relationships/image" Target="../media/image32.jpeg"/><Relationship Id="rId5" Type="http://schemas.openxmlformats.org/officeDocument/2006/relationships/image" Target="../media/image12.png"/><Relationship Id="rId10" Type="http://schemas.openxmlformats.org/officeDocument/2006/relationships/image" Target="../media/image31.jpeg"/><Relationship Id="rId4" Type="http://schemas.openxmlformats.org/officeDocument/2006/relationships/image" Target="../media/image27.jpeg"/><Relationship Id="rId9" Type="http://schemas.openxmlformats.org/officeDocument/2006/relationships/image" Target="../media/image30.jpeg"/></Relationships>
</file>

<file path=ppt/slides/_rels/slide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35.jpeg"/><Relationship Id="rId7" Type="http://schemas.openxmlformats.org/officeDocument/2006/relationships/image" Target="../media/image39.jpeg"/><Relationship Id="rId2" Type="http://schemas.openxmlformats.org/officeDocument/2006/relationships/image" Target="../media/image34.jpeg"/><Relationship Id="rId1" Type="http://schemas.openxmlformats.org/officeDocument/2006/relationships/slideLayout" Target="../slideLayouts/slideLayout3.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 Id="rId9" Type="http://schemas.openxmlformats.org/officeDocument/2006/relationships/image" Target="../media/image41.jpeg"/></Relationships>
</file>

<file path=ppt/slides/_rels/slide1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hyperlink" Target="https://www.google.co.uk/url?sa=i&amp;rct=j&amp;q=&amp;esrc=s&amp;source=images&amp;cd=&amp;cad=rja&amp;uact=8&amp;ved=2ahUKEwiBoKGwo6XaAhUH1RQKHVgmCB4QjRx6BAgAEAU&amp;url=https://www.istockphoto.com/photos/yogurt-container&amp;psig=AOvVaw2StkGrOaEA4UsmABHE3EWG&amp;ust=1523091290046738" TargetMode="External"/><Relationship Id="rId7" Type="http://schemas.openxmlformats.org/officeDocument/2006/relationships/hyperlink" Target="https://www.google.co.uk/url?sa=i&amp;rct=j&amp;q=&amp;esrc=s&amp;source=images&amp;cd=&amp;cad=rja&amp;uact=8&amp;ved=2ahUKEwiEo8OAo6XaAhWIshQKHVoJDBAQjRx6BAgAEAU&amp;url=https://feelpositive.wordpress.com/2014/02/10/a-glass-of-milk/&amp;psig=AOvVaw2GojOb8VQDyHTp_jsKdeil&amp;ust=1523091189385471" TargetMode="External"/><Relationship Id="rId2" Type="http://schemas.openxmlformats.org/officeDocument/2006/relationships/image" Target="../media/image43.jpeg"/><Relationship Id="rId1" Type="http://schemas.openxmlformats.org/officeDocument/2006/relationships/slideLayout" Target="../slideLayouts/slideLayout3.xml"/><Relationship Id="rId6" Type="http://schemas.openxmlformats.org/officeDocument/2006/relationships/image" Target="../media/image45.jpeg"/><Relationship Id="rId11" Type="http://schemas.openxmlformats.org/officeDocument/2006/relationships/image" Target="../media/image48.jpeg"/><Relationship Id="rId5" Type="http://schemas.openxmlformats.org/officeDocument/2006/relationships/hyperlink" Target="https://www.google.co.uk/url?sa=i&amp;rct=j&amp;q=&amp;esrc=s&amp;source=images&amp;cd=&amp;cad=rja&amp;uact=8&amp;ved=2ahUKEwib0ojTo6XaAhXEtBQKHWZJCW4QjRx6BAgAEAU&amp;url=https://www.cookstr.com/recipes/deluxe-macaroni-and-cheese&amp;psig=AOvVaw1grkasWQHxoQNNQhXu1uTn&amp;ust=1523091334713229" TargetMode="External"/><Relationship Id="rId10" Type="http://schemas.openxmlformats.org/officeDocument/2006/relationships/image" Target="../media/image47.jpeg"/><Relationship Id="rId4" Type="http://schemas.openxmlformats.org/officeDocument/2006/relationships/image" Target="../media/image44.jpeg"/><Relationship Id="rId9" Type="http://schemas.openxmlformats.org/officeDocument/2006/relationships/hyperlink" Target="http://www.google.co.uk/url?sa=i&amp;rct=j&amp;q=&amp;esrc=s&amp;source=images&amp;cd=&amp;cad=rja&amp;uact=8&amp;ved=2ahUKEwjQz7aJpKXaAhWHbRQKHYQvCjUQjRx6BAgAEAU&amp;url=http://www.concordextra.com/product/23363/Ambrosia/AMBROSIA%2BDEVON%2BCUSTARD%2BPOT%2B150G/&amp;psig=AOvVaw2CwqmtQK8sOgEoOT8k9snr&amp;ust=1523091481022032"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google.co.uk/url?sa=i&amp;rct=j&amp;q=&amp;esrc=s&amp;source=images&amp;cd=&amp;cad=rja&amp;uact=8&amp;ved=2ahUKEwid9vK8pKXaAhUGbhQKHdfPBxoQjRx6BAgAEAU&amp;url=https://www.thereadystore.com/saratoga-farms-pilot-bread-crackers-single&amp;psig=AOvVaw3TVkU1Buog14xRlX1ea8qy&amp;ust=1523091587745348" TargetMode="External"/><Relationship Id="rId13" Type="http://schemas.openxmlformats.org/officeDocument/2006/relationships/image" Target="../media/image57.jpeg"/><Relationship Id="rId3" Type="http://schemas.openxmlformats.org/officeDocument/2006/relationships/hyperlink" Target="https://www.google.co.uk/url?sa=i&amp;rct=j&amp;q=&amp;esrc=s&amp;source=images&amp;cd=&amp;cad=rja&amp;uact=8&amp;ved=2ahUKEwj_udPkpKXaAhUDOxQKHezlAhQQjRx6BAgAEAU&amp;url=https://www.simplyrecipes.com/recipes/perfect_popcorn/&amp;psig=AOvVaw1b1BqMZR8jcLH1od2aKDUG&amp;ust=1523091674060094" TargetMode="External"/><Relationship Id="rId7" Type="http://schemas.openxmlformats.org/officeDocument/2006/relationships/image" Target="../media/image52.jpeg"/><Relationship Id="rId12" Type="http://schemas.openxmlformats.org/officeDocument/2006/relationships/image" Target="../media/image56.jpeg"/><Relationship Id="rId2" Type="http://schemas.openxmlformats.org/officeDocument/2006/relationships/image" Target="../media/image49.jpeg"/><Relationship Id="rId16" Type="http://schemas.openxmlformats.org/officeDocument/2006/relationships/image" Target="../media/image60.jpeg"/><Relationship Id="rId1" Type="http://schemas.openxmlformats.org/officeDocument/2006/relationships/slideLayout" Target="../slideLayouts/slideLayout4.xml"/><Relationship Id="rId6" Type="http://schemas.openxmlformats.org/officeDocument/2006/relationships/image" Target="../media/image51.jpeg"/><Relationship Id="rId11" Type="http://schemas.openxmlformats.org/officeDocument/2006/relationships/image" Target="../media/image55.jpeg"/><Relationship Id="rId5" Type="http://schemas.openxmlformats.org/officeDocument/2006/relationships/hyperlink" Target="https://www.google.co.uk/url?sa=i&amp;rct=j&amp;q=&amp;esrc=s&amp;source=images&amp;cd=&amp;cad=rja&amp;uact=8&amp;ved=2ahUKEwixnrXWpKXaAhUE1RQKHfTLCk0QjRx6BAgAEAU&amp;url=https://www.awesomecuisine.com/recipes/21839/strawberry-jelly.html&amp;psig=AOvVaw3wtf5dz9bPusRad50Q8jet&amp;ust=1523091628691977" TargetMode="External"/><Relationship Id="rId15" Type="http://schemas.openxmlformats.org/officeDocument/2006/relationships/image" Target="../media/image59.jpeg"/><Relationship Id="rId10" Type="http://schemas.openxmlformats.org/officeDocument/2006/relationships/image" Target="../media/image54.jpeg"/><Relationship Id="rId4" Type="http://schemas.openxmlformats.org/officeDocument/2006/relationships/image" Target="../media/image50.jpeg"/><Relationship Id="rId9" Type="http://schemas.openxmlformats.org/officeDocument/2006/relationships/image" Target="../media/image53.jpeg"/><Relationship Id="rId14" Type="http://schemas.openxmlformats.org/officeDocument/2006/relationships/image" Target="../media/image58.jpeg"/></Relationships>
</file>

<file path=ppt/slides/_rels/slide14.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cad=rja&amp;uact=8&amp;ved=2ahUKEwiEo8OAo6XaAhWIshQKHVoJDBAQjRx6BAgAEAU&amp;url=https://feelpositive.wordpress.com/2014/02/10/a-glass-of-milk/&amp;psig=AOvVaw2GojOb8VQDyHTp_jsKdeil&amp;ust=1523091189385471" TargetMode="External"/><Relationship Id="rId2" Type="http://schemas.openxmlformats.org/officeDocument/2006/relationships/image" Target="../media/image61.jpeg"/><Relationship Id="rId1" Type="http://schemas.openxmlformats.org/officeDocument/2006/relationships/slideLayout" Target="../slideLayouts/slideLayout3.xml"/><Relationship Id="rId4" Type="http://schemas.openxmlformats.org/officeDocument/2006/relationships/image" Target="../media/image46.jpeg"/></Relationships>
</file>

<file path=ppt/slides/_rels/slide15.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hyperlink" Target="http://www.google.co.uk/url?sa=i&amp;rct=j&amp;q=&amp;esrc=s&amp;source=images&amp;cd=&amp;cad=rja&amp;uact=8&amp;ved=2ahUKEwif79iPqqXaAhXCOxQKHYnaA4sQjRx6BAgAEAU&amp;url=http://blog.vickybarone.com/2015/08/24/back-to-school-lunch-box-ideas/&amp;psig=AOvVaw3w6woTDxROduTbnFqNcvNC&amp;ust=1523093010329018" TargetMode="External"/><Relationship Id="rId1" Type="http://schemas.openxmlformats.org/officeDocument/2006/relationships/slideLayout" Target="../slideLayouts/slideLayout3.xml"/><Relationship Id="rId4" Type="http://schemas.openxmlformats.org/officeDocument/2006/relationships/image" Target="../media/image63.jpeg"/></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hyperlink" Target="https://www.doverpark.co.uk/school-dinner-menu-food-policy-snacks-and-packed-l/" TargetMode="External"/><Relationship Id="rId2" Type="http://schemas.openxmlformats.org/officeDocument/2006/relationships/hyperlink" Target="http://www.nutrition.org.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Healthy Lunchbox</a:t>
            </a:r>
            <a:endParaRPr lang="en-US" dirty="0"/>
          </a:p>
        </p:txBody>
      </p:sp>
    </p:spTree>
    <p:extLst>
      <p:ext uri="{BB962C8B-B14F-4D97-AF65-F5344CB8AC3E}">
        <p14:creationId xmlns:p14="http://schemas.microsoft.com/office/powerpoint/2010/main" val="195516639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5463" y="1241543"/>
            <a:ext cx="10723811" cy="720000"/>
          </a:xfrm>
        </p:spPr>
        <p:txBody>
          <a:bodyPr/>
          <a:lstStyle/>
          <a:p>
            <a:r>
              <a:rPr lang="en-US" dirty="0" smtClean="0"/>
              <a:t>The </a:t>
            </a:r>
            <a:r>
              <a:rPr lang="en-US" dirty="0" err="1" smtClean="0"/>
              <a:t>Eatwell</a:t>
            </a:r>
            <a:r>
              <a:rPr lang="en-US" dirty="0" smtClean="0"/>
              <a:t> guide</a:t>
            </a:r>
            <a:endParaRPr lang="en-US" dirty="0"/>
          </a:p>
        </p:txBody>
      </p:sp>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823064" y="1435282"/>
            <a:ext cx="7175862" cy="5139689"/>
          </a:xfrm>
          <a:prstGeom prst="rect">
            <a:avLst/>
          </a:prstGeom>
        </p:spPr>
      </p:pic>
      <p:sp>
        <p:nvSpPr>
          <p:cNvPr id="8" name="Subtitle 2"/>
          <p:cNvSpPr>
            <a:spLocks noGrp="1"/>
          </p:cNvSpPr>
          <p:nvPr>
            <p:ph type="subTitle" idx="1"/>
          </p:nvPr>
        </p:nvSpPr>
        <p:spPr>
          <a:xfrm>
            <a:off x="955629" y="1961543"/>
            <a:ext cx="2641011" cy="4068141"/>
          </a:xfrm>
        </p:spPr>
        <p:txBody>
          <a:bodyPr/>
          <a:lstStyle/>
          <a:p>
            <a:r>
              <a:rPr lang="en-US" dirty="0" smtClean="0"/>
              <a:t>A healthy, balanced lunchbox should be based on the principles of the </a:t>
            </a:r>
            <a:r>
              <a:rPr lang="en-US" dirty="0" err="1" smtClean="0">
                <a:hlinkClick r:id="rId3"/>
              </a:rPr>
              <a:t>Eatwell</a:t>
            </a:r>
            <a:r>
              <a:rPr lang="en-US" dirty="0" smtClean="0">
                <a:hlinkClick r:id="rId3"/>
              </a:rPr>
              <a:t> Guide</a:t>
            </a:r>
            <a:r>
              <a:rPr lang="en-US" dirty="0" smtClean="0"/>
              <a:t>, the UK’s healthy eating model. The Guide shows the proportions in which different types of foods are need to have a well-balanced and healthy diet. </a:t>
            </a:r>
            <a:endParaRPr lang="en-US" dirty="0"/>
          </a:p>
          <a:p>
            <a:r>
              <a:rPr lang="en-US" dirty="0" smtClean="0"/>
              <a:t>The </a:t>
            </a:r>
            <a:r>
              <a:rPr lang="en-US" dirty="0" err="1" smtClean="0"/>
              <a:t>Eatwell</a:t>
            </a:r>
            <a:r>
              <a:rPr lang="en-US" dirty="0" smtClean="0"/>
              <a:t> Guide applies to all children from the age of five. </a:t>
            </a:r>
          </a:p>
        </p:txBody>
      </p:sp>
    </p:spTree>
    <p:extLst>
      <p:ext uri="{BB962C8B-B14F-4D97-AF65-F5344CB8AC3E}">
        <p14:creationId xmlns:p14="http://schemas.microsoft.com/office/powerpoint/2010/main" val="30352465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572376" y="1761436"/>
            <a:ext cx="2437524" cy="4969563"/>
          </a:xfrm>
        </p:spPr>
        <p:txBody>
          <a:bodyPr>
            <a:normAutofit fontScale="92500" lnSpcReduction="10000"/>
          </a:bodyPr>
          <a:lstStyle/>
          <a:p>
            <a:pPr marL="0" indent="0">
              <a:buNone/>
            </a:pPr>
            <a:r>
              <a:rPr lang="en-GB" dirty="0" smtClean="0"/>
              <a:t>You can no longer bring dried </a:t>
            </a:r>
            <a:r>
              <a:rPr lang="en-GB" dirty="0"/>
              <a:t>fruit as a </a:t>
            </a:r>
            <a:r>
              <a:rPr lang="en-GB" dirty="0" err="1" smtClean="0"/>
              <a:t>breaktime</a:t>
            </a:r>
            <a:r>
              <a:rPr lang="en-GB" dirty="0" smtClean="0"/>
              <a:t> </a:t>
            </a:r>
            <a:r>
              <a:rPr lang="en-GB" dirty="0"/>
              <a:t>snack as they are high in sugar and can be harmful </a:t>
            </a:r>
            <a:r>
              <a:rPr lang="en-GB" dirty="0" smtClean="0"/>
              <a:t>to teeth. </a:t>
            </a:r>
          </a:p>
          <a:p>
            <a:pPr marL="0" indent="0">
              <a:buNone/>
            </a:pPr>
            <a:r>
              <a:rPr lang="en-GB" dirty="0" smtClean="0"/>
              <a:t>Also the only snack allowed at </a:t>
            </a:r>
            <a:r>
              <a:rPr lang="en-GB" dirty="0" err="1" smtClean="0"/>
              <a:t>breaktimes</a:t>
            </a:r>
            <a:r>
              <a:rPr lang="en-GB" dirty="0" smtClean="0"/>
              <a:t>, due to their healthy properties will now be </a:t>
            </a:r>
          </a:p>
          <a:p>
            <a:pPr marL="0" indent="0">
              <a:buNone/>
            </a:pPr>
            <a:r>
              <a:rPr lang="en-GB" b="1" dirty="0" smtClean="0">
                <a:solidFill>
                  <a:srgbClr val="FF0000"/>
                </a:solidFill>
              </a:rPr>
              <a:t>FRESH FRUIT OR VEGETABLES.</a:t>
            </a:r>
          </a:p>
          <a:p>
            <a:pPr marL="0" indent="0">
              <a:buNone/>
            </a:pPr>
            <a:r>
              <a:rPr lang="en-GB" dirty="0" smtClean="0"/>
              <a:t>No fruit winders, fruit bars, yoghurt covered raisins etc. These can be eaten at lunchtime as part of a healthy lunchbox.</a:t>
            </a:r>
          </a:p>
          <a:p>
            <a:pPr marL="0" indent="0">
              <a:buNone/>
            </a:pPr>
            <a:r>
              <a:rPr lang="en-GB" dirty="0" smtClean="0"/>
              <a:t>Reception and Key Stage 1 pupils have a piece of fruit provided by the Government scheme.</a:t>
            </a:r>
            <a:endParaRPr lang="en-US" dirty="0" smtClean="0"/>
          </a:p>
        </p:txBody>
      </p:sp>
      <p:sp>
        <p:nvSpPr>
          <p:cNvPr id="4" name="Title 3"/>
          <p:cNvSpPr>
            <a:spLocks noGrp="1"/>
          </p:cNvSpPr>
          <p:nvPr>
            <p:ph type="title"/>
          </p:nvPr>
        </p:nvSpPr>
        <p:spPr>
          <a:xfrm>
            <a:off x="998461" y="1124509"/>
            <a:ext cx="9720000" cy="720000"/>
          </a:xfrm>
        </p:spPr>
        <p:txBody>
          <a:bodyPr/>
          <a:lstStyle/>
          <a:p>
            <a:r>
              <a:rPr lang="en-US" dirty="0" err="1" smtClean="0"/>
              <a:t>Breaktime</a:t>
            </a:r>
            <a:r>
              <a:rPr lang="en-US" dirty="0" smtClean="0"/>
              <a:t> snacks </a:t>
            </a:r>
            <a:endParaRPr lang="en-US" dirty="0"/>
          </a:p>
        </p:txBody>
      </p:sp>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571830" y="1027982"/>
            <a:ext cx="2411110" cy="1543110"/>
          </a:xfrm>
          <a:prstGeom prst="rect">
            <a:avLst/>
          </a:prstGeom>
        </p:spPr>
      </p:pic>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6200000">
            <a:off x="5110925" y="1089276"/>
            <a:ext cx="1865262" cy="1476748"/>
          </a:xfrm>
          <a:prstGeom prst="rect">
            <a:avLst/>
          </a:prstGeom>
        </p:spPr>
      </p:pic>
      <p:sp>
        <p:nvSpPr>
          <p:cNvPr id="5" name="Text Placeholder 4"/>
          <p:cNvSpPr>
            <a:spLocks noGrp="1"/>
          </p:cNvSpPr>
          <p:nvPr>
            <p:ph type="body" sz="quarter" idx="3"/>
          </p:nvPr>
        </p:nvSpPr>
        <p:spPr/>
        <p:txBody>
          <a:bodyPr/>
          <a:lstStyle/>
          <a:p>
            <a:endParaRPr lang="en-GB" dirty="0"/>
          </a:p>
        </p:txBody>
      </p:sp>
      <p:pic>
        <p:nvPicPr>
          <p:cNvPr id="6146" name="Picture 2" descr="5 Tips for Keeping Fruits Fresh in your Kid's Lunchbox"/>
          <p:cNvPicPr>
            <a:picLocks noChangeAspect="1" noChangeArrowheads="1"/>
          </p:cNvPicPr>
          <p:nvPr/>
        </p:nvPicPr>
        <p:blipFill rotWithShape="1">
          <a:blip r:embed="rId4">
            <a:extLst>
              <a:ext uri="{28A0092B-C50C-407E-A947-70E740481C1C}">
                <a14:useLocalDpi xmlns:a14="http://schemas.microsoft.com/office/drawing/2010/main" val="0"/>
              </a:ext>
            </a:extLst>
          </a:blip>
          <a:srcRect l="6170" t="5379" r="9035" b="1288"/>
          <a:stretch/>
        </p:blipFill>
        <p:spPr bwMode="auto">
          <a:xfrm>
            <a:off x="2965450" y="3463620"/>
            <a:ext cx="4660900" cy="2970118"/>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Fruit Salade White Transparent, Vegan Vegetarian Fruit Salad Lunch Box,  Vegan, Fruit, Salad PNG Image For Free Downloa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26184" y="3463620"/>
            <a:ext cx="3052564" cy="3052564"/>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6" descr="lunchbox image"/>
          <p:cNvSpPr>
            <a:spLocks noChangeAspect="1" noChangeArrowheads="1"/>
          </p:cNvSpPr>
          <p:nvPr/>
        </p:nvSpPr>
        <p:spPr bwMode="auto">
          <a:xfrm>
            <a:off x="4480809" y="17614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AutoShape 8" descr="Lunchboxes - Simply Ve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54" name="Picture 10" descr="Plastic Lunch Box With Fresh Cucumber Salad And Cherry Tomatoes On Blue  Wooden Table Nearby Is Plastic Bottle Of Orange Juice And Green Cap Healthy  Vegetarian Food Concept Top View Stock Photo -"/>
          <p:cNvPicPr>
            <a:picLocks noChangeAspect="1" noChangeArrowheads="1"/>
          </p:cNvPicPr>
          <p:nvPr/>
        </p:nvPicPr>
        <p:blipFill rotWithShape="1">
          <a:blip r:embed="rId6">
            <a:extLst>
              <a:ext uri="{28A0092B-C50C-407E-A947-70E740481C1C}">
                <a14:useLocalDpi xmlns:a14="http://schemas.microsoft.com/office/drawing/2010/main" val="0"/>
              </a:ext>
            </a:extLst>
          </a:blip>
          <a:srcRect l="17334" t="9017" r="24969" b="36339"/>
          <a:stretch/>
        </p:blipFill>
        <p:spPr bwMode="auto">
          <a:xfrm>
            <a:off x="3102724" y="1760749"/>
            <a:ext cx="2350079" cy="1481142"/>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p:cNvPicPr>
            <a:picLocks noChangeAspect="1"/>
          </p:cNvPicPr>
          <p:nvPr/>
        </p:nvPicPr>
        <p:blipFill rotWithShape="1">
          <a:blip r:embed="rId7" cstate="screen">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a:ext>
            </a:extLst>
          </a:blip>
          <a:srcRect t="29151"/>
          <a:stretch/>
        </p:blipFill>
        <p:spPr>
          <a:xfrm>
            <a:off x="8617333" y="1223481"/>
            <a:ext cx="2181201" cy="1025506"/>
          </a:xfrm>
          <a:prstGeom prst="rect">
            <a:avLst/>
          </a:prstGeom>
        </p:spPr>
      </p:pic>
      <p:pic>
        <p:nvPicPr>
          <p:cNvPr id="15" name="Picture 14"/>
          <p:cNvPicPr>
            <a:picLocks noChangeAspect="1"/>
          </p:cNvPicPr>
          <p:nvPr/>
        </p:nvPicPr>
        <p:blipFill rotWithShape="1">
          <a:blip r:embed="rId9"/>
          <a:srcRect l="33891" t="43963" r="58234" b="41093"/>
          <a:stretch/>
        </p:blipFill>
        <p:spPr>
          <a:xfrm>
            <a:off x="6210300" y="2190920"/>
            <a:ext cx="1310265" cy="1295943"/>
          </a:xfrm>
          <a:prstGeom prst="rect">
            <a:avLst/>
          </a:prstGeom>
        </p:spPr>
      </p:pic>
      <p:pic>
        <p:nvPicPr>
          <p:cNvPr id="16" name="Picture 15"/>
          <p:cNvPicPr>
            <a:picLocks noChangeAspect="1"/>
          </p:cNvPicPr>
          <p:nvPr/>
        </p:nvPicPr>
        <p:blipFill rotWithShape="1">
          <a:blip r:embed="rId9"/>
          <a:srcRect l="50292" t="41918" r="36259" b="42038"/>
          <a:stretch/>
        </p:blipFill>
        <p:spPr>
          <a:xfrm>
            <a:off x="7548038" y="2355803"/>
            <a:ext cx="1949067" cy="1210832"/>
          </a:xfrm>
          <a:prstGeom prst="rect">
            <a:avLst/>
          </a:prstGeom>
        </p:spPr>
      </p:pic>
      <p:pic>
        <p:nvPicPr>
          <p:cNvPr id="18" name="Picture 17"/>
          <p:cNvPicPr>
            <a:picLocks noChangeAspect="1"/>
          </p:cNvPicPr>
          <p:nvPr/>
        </p:nvPicPr>
        <p:blipFill rotWithShape="1">
          <a:blip r:embed="rId10" cstate="screen">
            <a:extLst>
              <a:ext uri="{28A0092B-C50C-407E-A947-70E740481C1C}">
                <a14:useLocalDpi xmlns:a14="http://schemas.microsoft.com/office/drawing/2010/main"/>
              </a:ext>
            </a:extLst>
          </a:blip>
          <a:srcRect/>
          <a:stretch/>
        </p:blipFill>
        <p:spPr>
          <a:xfrm>
            <a:off x="7662988" y="5024732"/>
            <a:ext cx="1406737" cy="1519095"/>
          </a:xfrm>
          <a:prstGeom prst="rect">
            <a:avLst/>
          </a:prstGeom>
        </p:spPr>
      </p:pic>
      <p:pic>
        <p:nvPicPr>
          <p:cNvPr id="6156" name="Picture 12" descr="Baby Sweetcorn (12 x 130gr)"/>
          <p:cNvPicPr>
            <a:picLocks noChangeAspect="1" noChangeArrowheads="1"/>
          </p:cNvPicPr>
          <p:nvPr/>
        </p:nvPicPr>
        <p:blipFill rotWithShape="1">
          <a:blip r:embed="rId11">
            <a:extLst>
              <a:ext uri="{28A0092B-C50C-407E-A947-70E740481C1C}">
                <a14:useLocalDpi xmlns:a14="http://schemas.microsoft.com/office/drawing/2010/main" val="0"/>
              </a:ext>
            </a:extLst>
          </a:blip>
          <a:srcRect l="12958" t="16796" r="12371" b="14151"/>
          <a:stretch/>
        </p:blipFill>
        <p:spPr bwMode="auto">
          <a:xfrm>
            <a:off x="9430726" y="2326824"/>
            <a:ext cx="2225877" cy="1393874"/>
          </a:xfrm>
          <a:prstGeom prst="rect">
            <a:avLst/>
          </a:prstGeom>
          <a:noFill/>
          <a:extLst>
            <a:ext uri="{909E8E84-426E-40DD-AFC4-6F175D3DCCD1}">
              <a14:hiddenFill xmlns:a14="http://schemas.microsoft.com/office/drawing/2010/main">
                <a:solidFill>
                  <a:srgbClr val="FFFFFF"/>
                </a:solidFill>
              </a14:hiddenFill>
            </a:ext>
          </a:extLst>
        </p:spPr>
      </p:pic>
      <p:pic>
        <p:nvPicPr>
          <p:cNvPr id="6158" name="Picture 14" descr="Best Healthy Snack Ideas For Toddlers"/>
          <p:cNvPicPr>
            <a:picLocks noChangeAspect="1" noChangeArrowheads="1"/>
          </p:cNvPicPr>
          <p:nvPr/>
        </p:nvPicPr>
        <p:blipFill rotWithShape="1">
          <a:blip r:embed="rId12">
            <a:extLst>
              <a:ext uri="{28A0092B-C50C-407E-A947-70E740481C1C}">
                <a14:useLocalDpi xmlns:a14="http://schemas.microsoft.com/office/drawing/2010/main" val="0"/>
              </a:ext>
            </a:extLst>
          </a:blip>
          <a:srcRect l="55067" t="57837" r="22200" b="15445"/>
          <a:stretch/>
        </p:blipFill>
        <p:spPr bwMode="auto">
          <a:xfrm>
            <a:off x="7572394" y="3501941"/>
            <a:ext cx="1685905" cy="14879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6898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13509" y="1672794"/>
            <a:ext cx="6943011" cy="5048049"/>
          </a:xfrm>
          <a:prstGeom prst="rect">
            <a:avLst/>
          </a:prstGeom>
        </p:spPr>
      </p:pic>
      <p:sp>
        <p:nvSpPr>
          <p:cNvPr id="5" name="Rounded Rectangle 4"/>
          <p:cNvSpPr/>
          <p:nvPr/>
        </p:nvSpPr>
        <p:spPr>
          <a:xfrm>
            <a:off x="8022484" y="1854437"/>
            <a:ext cx="2959654" cy="4600472"/>
          </a:xfrm>
          <a:prstGeom prst="roundRect">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p:cNvSpPr txBox="1"/>
          <p:nvPr/>
        </p:nvSpPr>
        <p:spPr>
          <a:xfrm>
            <a:off x="8059277" y="1854437"/>
            <a:ext cx="2869122" cy="5847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 healthy, balanced lunchbox should be based on the principles of the </a:t>
            </a:r>
            <a:r>
              <a:rPr kumimoji="0" lang="en-US" sz="1200" b="1" i="0" u="none" strike="noStrike" kern="1200" cap="none" spc="0" normalizeH="0" baseline="0" noProof="0" dirty="0" err="1" smtClean="0">
                <a:ln>
                  <a:noFill/>
                </a:ln>
                <a:solidFill>
                  <a:prstClr val="black"/>
                </a:solidFill>
                <a:effectLst/>
                <a:uLnTx/>
                <a:uFillTx/>
                <a:latin typeface="Arial" panose="020B0604020202020204" pitchFamily="34" charset="0"/>
                <a:ea typeface="+mn-ea"/>
                <a:cs typeface="Arial" panose="020B0604020202020204" pitchFamily="34" charset="0"/>
              </a:rPr>
              <a:t>Eatwell</a:t>
            </a:r>
            <a:r>
              <a:rPr kumimoji="0" lang="en-US" sz="1200" b="1" i="0" u="none" strike="noStrike" kern="1200" cap="none" spc="0" normalizeH="0" noProof="0" dirty="0" smtClean="0">
                <a:ln>
                  <a:noFill/>
                </a:ln>
                <a:solidFill>
                  <a:prstClr val="black"/>
                </a:solidFill>
                <a:effectLst/>
                <a:uLnTx/>
                <a:uFillTx/>
                <a:latin typeface="Arial" panose="020B0604020202020204" pitchFamily="34" charset="0"/>
                <a:ea typeface="+mn-ea"/>
                <a:cs typeface="Arial" panose="020B0604020202020204" pitchFamily="34" charset="0"/>
              </a:rPr>
              <a:t> Guide and</a:t>
            </a:r>
            <a:r>
              <a:rPr kumimoji="0" lang="en-US" sz="1200" b="1"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should include: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Starchy carbohydrates, e.g. potatoes, bread, rice</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and pasta -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a:t>
            </a:r>
            <a:r>
              <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hoose wholegrain or higher </a:t>
            </a:r>
            <a:r>
              <a:rPr kumimoji="0" lang="en-US" sz="1200" b="0" i="0" u="none" strike="noStrike" kern="1200" cap="none" spc="0" normalizeH="0" baseline="0" noProof="0" dirty="0" err="1" smtClean="0">
                <a:ln>
                  <a:noFill/>
                </a:ln>
                <a:solidFill>
                  <a:prstClr val="black"/>
                </a:solidFill>
                <a:effectLst/>
                <a:uLnTx/>
                <a:uFillTx/>
                <a:latin typeface="Arial" panose="020B0604020202020204" pitchFamily="34" charset="0"/>
                <a:ea typeface="+mn-ea"/>
                <a:cs typeface="Arial" panose="020B0604020202020204" pitchFamily="34" charset="0"/>
              </a:rPr>
              <a:t>fibre</a:t>
            </a:r>
            <a:r>
              <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versions when possible!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Plenty of fruit and vegetables – aim for a variety!</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 portion of beans, pulses, fish, eggs, meat and other proteins.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 dairy food or calcium fortified dairy alternative.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 drink, e.g. water semi-skimmed milk or 1% milk.</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 small amount of unsaturated oils and spreads (if included).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8" name="Right Arrow 7"/>
          <p:cNvSpPr/>
          <p:nvPr/>
        </p:nvSpPr>
        <p:spPr>
          <a:xfrm rot="7240105">
            <a:off x="5891498" y="2816757"/>
            <a:ext cx="330069" cy="152626"/>
          </a:xfrm>
          <a:prstGeom prst="rightArrow">
            <a:avLst/>
          </a:prstGeom>
          <a:ln>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ight Arrow 8"/>
          <p:cNvSpPr/>
          <p:nvPr/>
        </p:nvSpPr>
        <p:spPr>
          <a:xfrm rot="3169298">
            <a:off x="2315060" y="2816757"/>
            <a:ext cx="330069" cy="152626"/>
          </a:xfrm>
          <a:prstGeom prst="rightArrow">
            <a:avLst/>
          </a:prstGeom>
          <a:ln>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ight Arrow 9"/>
          <p:cNvSpPr/>
          <p:nvPr/>
        </p:nvSpPr>
        <p:spPr>
          <a:xfrm rot="18849885">
            <a:off x="2846136" y="6010300"/>
            <a:ext cx="333492" cy="151060"/>
          </a:xfrm>
          <a:prstGeom prst="rightArrow">
            <a:avLst/>
          </a:prstGeom>
          <a:ln>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ight Arrow 10"/>
          <p:cNvSpPr/>
          <p:nvPr/>
        </p:nvSpPr>
        <p:spPr>
          <a:xfrm rot="13076146">
            <a:off x="5499154" y="5838062"/>
            <a:ext cx="333492" cy="151060"/>
          </a:xfrm>
          <a:prstGeom prst="rightArrow">
            <a:avLst/>
          </a:prstGeom>
          <a:ln>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ight Arrow 11"/>
          <p:cNvSpPr/>
          <p:nvPr/>
        </p:nvSpPr>
        <p:spPr>
          <a:xfrm>
            <a:off x="6039606" y="2408683"/>
            <a:ext cx="333492" cy="151060"/>
          </a:xfrm>
          <a:prstGeom prst="rightArrow">
            <a:avLst/>
          </a:prstGeom>
          <a:ln>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itle 1"/>
          <p:cNvSpPr txBox="1">
            <a:spLocks/>
          </p:cNvSpPr>
          <p:nvPr/>
        </p:nvSpPr>
        <p:spPr>
          <a:xfrm>
            <a:off x="1169274" y="1241543"/>
            <a:ext cx="9720000" cy="720000"/>
          </a:xfrm>
          <a:prstGeom prst="rect">
            <a:avLst/>
          </a:prstGeom>
        </p:spPr>
        <p:txBody>
          <a:bodyPr lIns="0" tIns="0" rIns="0" bIns="0" anchor="t"/>
          <a:lstStyle>
            <a:lvl1pPr algn="l" defTabSz="914400" rtl="0" eaLnBrk="1" latinLnBrk="0" hangingPunct="1">
              <a:lnSpc>
                <a:spcPct val="90000"/>
              </a:lnSpc>
              <a:spcBef>
                <a:spcPct val="0"/>
              </a:spcBef>
              <a:buNone/>
              <a:defRPr sz="3400" b="1" i="0" kern="1200">
                <a:solidFill>
                  <a:srgbClr val="158B44"/>
                </a:solidFill>
                <a:latin typeface="Arial" charset="0"/>
                <a:ea typeface="Arial" charset="0"/>
                <a:cs typeface="Arial"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400" b="1" i="0" u="none" strike="noStrike" kern="1200" cap="none" spc="0" normalizeH="0" baseline="0" noProof="0" dirty="0" smtClean="0">
                <a:ln>
                  <a:noFill/>
                </a:ln>
                <a:solidFill>
                  <a:srgbClr val="158B44"/>
                </a:solidFill>
                <a:effectLst/>
                <a:uLnTx/>
                <a:uFillTx/>
                <a:latin typeface="Arial" charset="0"/>
                <a:cs typeface="Arial" charset="0"/>
              </a:rPr>
              <a:t>What should a healthy lunchbox look like?</a:t>
            </a:r>
            <a:endParaRPr kumimoji="0" lang="en-US" sz="3400" b="1" i="0" u="none" strike="noStrike" kern="1200" cap="none" spc="0" normalizeH="0" baseline="0" noProof="0" dirty="0">
              <a:ln>
                <a:noFill/>
              </a:ln>
              <a:solidFill>
                <a:srgbClr val="158B44"/>
              </a:solidFill>
              <a:effectLst/>
              <a:uLnTx/>
              <a:uFillTx/>
              <a:latin typeface="Arial" charset="0"/>
              <a:cs typeface="Arial" charset="0"/>
            </a:endParaRPr>
          </a:p>
        </p:txBody>
      </p:sp>
      <p:sp>
        <p:nvSpPr>
          <p:cNvPr id="2" name="Rectangle 1"/>
          <p:cNvSpPr/>
          <p:nvPr/>
        </p:nvSpPr>
        <p:spPr>
          <a:xfrm>
            <a:off x="8059277" y="2715461"/>
            <a:ext cx="369012" cy="369332"/>
          </a:xfrm>
          <a:prstGeom prst="rect">
            <a:avLst/>
          </a:prstGeom>
        </p:spPr>
        <p:txBody>
          <a:bodyPr wrap="none">
            <a:spAutoFit/>
          </a:bodyPr>
          <a:lstStyle/>
          <a:p>
            <a:r>
              <a:rPr lang="en-GB" dirty="0">
                <a:solidFill>
                  <a:schemeClr val="accent6">
                    <a:lumMod val="75000"/>
                  </a:schemeClr>
                </a:solidFill>
              </a:rPr>
              <a:t>✔</a:t>
            </a:r>
          </a:p>
        </p:txBody>
      </p:sp>
      <p:sp>
        <p:nvSpPr>
          <p:cNvPr id="14" name="Rectangle 13"/>
          <p:cNvSpPr/>
          <p:nvPr/>
        </p:nvSpPr>
        <p:spPr>
          <a:xfrm>
            <a:off x="8059277" y="3626928"/>
            <a:ext cx="369012" cy="369332"/>
          </a:xfrm>
          <a:prstGeom prst="rect">
            <a:avLst/>
          </a:prstGeom>
        </p:spPr>
        <p:txBody>
          <a:bodyPr wrap="none">
            <a:spAutoFit/>
          </a:bodyPr>
          <a:lstStyle/>
          <a:p>
            <a:r>
              <a:rPr lang="en-GB" dirty="0">
                <a:solidFill>
                  <a:schemeClr val="accent6">
                    <a:lumMod val="75000"/>
                  </a:schemeClr>
                </a:solidFill>
              </a:rPr>
              <a:t>✔</a:t>
            </a:r>
          </a:p>
        </p:txBody>
      </p:sp>
      <p:sp>
        <p:nvSpPr>
          <p:cNvPr id="15" name="Rectangle 14"/>
          <p:cNvSpPr/>
          <p:nvPr/>
        </p:nvSpPr>
        <p:spPr>
          <a:xfrm>
            <a:off x="8059277" y="4161934"/>
            <a:ext cx="369012" cy="369332"/>
          </a:xfrm>
          <a:prstGeom prst="rect">
            <a:avLst/>
          </a:prstGeom>
        </p:spPr>
        <p:txBody>
          <a:bodyPr wrap="none">
            <a:spAutoFit/>
          </a:bodyPr>
          <a:lstStyle/>
          <a:p>
            <a:r>
              <a:rPr lang="en-GB" dirty="0">
                <a:solidFill>
                  <a:schemeClr val="accent6">
                    <a:lumMod val="75000"/>
                  </a:schemeClr>
                </a:solidFill>
              </a:rPr>
              <a:t>✔</a:t>
            </a:r>
          </a:p>
        </p:txBody>
      </p:sp>
      <p:sp>
        <p:nvSpPr>
          <p:cNvPr id="16" name="Rectangle 15"/>
          <p:cNvSpPr/>
          <p:nvPr/>
        </p:nvSpPr>
        <p:spPr>
          <a:xfrm>
            <a:off x="8059277" y="4713593"/>
            <a:ext cx="369012" cy="369332"/>
          </a:xfrm>
          <a:prstGeom prst="rect">
            <a:avLst/>
          </a:prstGeom>
        </p:spPr>
        <p:txBody>
          <a:bodyPr wrap="none">
            <a:spAutoFit/>
          </a:bodyPr>
          <a:lstStyle/>
          <a:p>
            <a:r>
              <a:rPr lang="en-GB" dirty="0">
                <a:solidFill>
                  <a:schemeClr val="accent6">
                    <a:lumMod val="75000"/>
                  </a:schemeClr>
                </a:solidFill>
              </a:rPr>
              <a:t>✔</a:t>
            </a:r>
          </a:p>
        </p:txBody>
      </p:sp>
      <p:sp>
        <p:nvSpPr>
          <p:cNvPr id="17" name="Rectangle 16"/>
          <p:cNvSpPr/>
          <p:nvPr/>
        </p:nvSpPr>
        <p:spPr>
          <a:xfrm>
            <a:off x="8059277" y="5274840"/>
            <a:ext cx="369012" cy="369332"/>
          </a:xfrm>
          <a:prstGeom prst="rect">
            <a:avLst/>
          </a:prstGeom>
        </p:spPr>
        <p:txBody>
          <a:bodyPr wrap="none">
            <a:spAutoFit/>
          </a:bodyPr>
          <a:lstStyle/>
          <a:p>
            <a:r>
              <a:rPr lang="en-GB" dirty="0">
                <a:solidFill>
                  <a:schemeClr val="accent6">
                    <a:lumMod val="75000"/>
                  </a:schemeClr>
                </a:solidFill>
              </a:rPr>
              <a:t>✔</a:t>
            </a:r>
          </a:p>
        </p:txBody>
      </p:sp>
      <p:sp>
        <p:nvSpPr>
          <p:cNvPr id="18" name="Rectangle 17"/>
          <p:cNvSpPr/>
          <p:nvPr/>
        </p:nvSpPr>
        <p:spPr>
          <a:xfrm>
            <a:off x="8039864" y="5836087"/>
            <a:ext cx="369012" cy="369332"/>
          </a:xfrm>
          <a:prstGeom prst="rect">
            <a:avLst/>
          </a:prstGeom>
        </p:spPr>
        <p:txBody>
          <a:bodyPr wrap="none">
            <a:spAutoFit/>
          </a:bodyPr>
          <a:lstStyle/>
          <a:p>
            <a:r>
              <a:rPr lang="en-GB" dirty="0">
                <a:solidFill>
                  <a:schemeClr val="accent6">
                    <a:lumMod val="75000"/>
                  </a:schemeClr>
                </a:solidFill>
              </a:rPr>
              <a:t>✔</a:t>
            </a:r>
          </a:p>
        </p:txBody>
      </p:sp>
      <p:sp>
        <p:nvSpPr>
          <p:cNvPr id="19" name="Right Arrow 18"/>
          <p:cNvSpPr/>
          <p:nvPr/>
        </p:nvSpPr>
        <p:spPr>
          <a:xfrm rot="13076146">
            <a:off x="5855048" y="5666296"/>
            <a:ext cx="333492" cy="151060"/>
          </a:xfrm>
          <a:prstGeom prst="rightArrow">
            <a:avLst/>
          </a:prstGeom>
          <a:ln>
            <a:solidFill>
              <a:schemeClr val="accent6"/>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371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2" grpId="0"/>
      <p:bldP spid="14" grpId="0"/>
      <p:bldP spid="15" grpId="0"/>
      <p:bldP spid="16" grpId="0"/>
      <p:bldP spid="17" grpId="0"/>
      <p:bldP spid="18" grpId="0"/>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Potatoes, bread, rice, pasta and other starchy carbohydrates</a:t>
            </a:r>
            <a:endParaRPr lang="en-GB" dirty="0"/>
          </a:p>
        </p:txBody>
      </p:sp>
      <p:sp>
        <p:nvSpPr>
          <p:cNvPr id="3" name="Subtitle 2"/>
          <p:cNvSpPr>
            <a:spLocks noGrp="1"/>
          </p:cNvSpPr>
          <p:nvPr>
            <p:ph type="subTitle" idx="1"/>
          </p:nvPr>
        </p:nvSpPr>
        <p:spPr>
          <a:xfrm>
            <a:off x="1169274" y="2617691"/>
            <a:ext cx="1556509" cy="830903"/>
          </a:xfrm>
        </p:spPr>
        <p:txBody>
          <a:bodyPr/>
          <a:lstStyle/>
          <a:p>
            <a:r>
              <a:rPr lang="en-US" dirty="0" smtClean="0"/>
              <a:t>A healthy, balanced lunchbox should be based on starchy carbohydrates, preferably wholegrain to increase </a:t>
            </a:r>
            <a:r>
              <a:rPr lang="en-US" dirty="0" err="1" smtClean="0"/>
              <a:t>fibre</a:t>
            </a:r>
            <a:r>
              <a:rPr lang="en-US" dirty="0" smtClean="0"/>
              <a:t>. </a:t>
            </a:r>
          </a:p>
        </p:txBody>
      </p:sp>
      <p:pic>
        <p:nvPicPr>
          <p:cNvPr id="4" name="Picture 3"/>
          <p:cNvPicPr>
            <a:picLocks noChangeAspect="1"/>
          </p:cNvPicPr>
          <p:nvPr/>
        </p:nvPicPr>
        <p:blipFill>
          <a:blip r:embed="rId2"/>
          <a:stretch>
            <a:fillRect/>
          </a:stretch>
        </p:blipFill>
        <p:spPr>
          <a:xfrm>
            <a:off x="4693920" y="2081349"/>
            <a:ext cx="5111187" cy="4644035"/>
          </a:xfrm>
          <a:prstGeom prst="rect">
            <a:avLst/>
          </a:prstGeom>
        </p:spPr>
      </p:pic>
    </p:spTree>
    <p:extLst>
      <p:ext uri="{BB962C8B-B14F-4D97-AF65-F5344CB8AC3E}">
        <p14:creationId xmlns:p14="http://schemas.microsoft.com/office/powerpoint/2010/main" val="39910377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Potatoes, bread, rice, pasta and other starchy carbohydrates</a:t>
            </a:r>
          </a:p>
        </p:txBody>
      </p:sp>
      <p:sp>
        <p:nvSpPr>
          <p:cNvPr id="3" name="Subtitle 2"/>
          <p:cNvSpPr>
            <a:spLocks noGrp="1"/>
          </p:cNvSpPr>
          <p:nvPr>
            <p:ph type="subTitle" idx="1"/>
          </p:nvPr>
        </p:nvSpPr>
        <p:spPr/>
        <p:txBody>
          <a:bodyPr/>
          <a:lstStyle/>
          <a:p>
            <a:r>
              <a:rPr lang="en-US" dirty="0" smtClean="0"/>
              <a:t>Examples </a:t>
            </a:r>
            <a:r>
              <a:rPr lang="en-GB" dirty="0" smtClean="0"/>
              <a:t>of starchy carbohydrates that can be included in the lunchbox:</a:t>
            </a:r>
            <a:endParaRPr lang="en-GB"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209551" y="3086484"/>
            <a:ext cx="1772145" cy="1137717"/>
          </a:xfrm>
          <a:prstGeom prst="rect">
            <a:avLst/>
          </a:prstGeom>
        </p:spPr>
      </p:pic>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433481" y="4756876"/>
            <a:ext cx="1630813" cy="1258987"/>
          </a:xfrm>
          <a:prstGeom prst="rect">
            <a:avLst/>
          </a:prstGeom>
        </p:spPr>
      </p:pic>
      <p:pic>
        <p:nvPicPr>
          <p:cNvPr id="6" name="Picture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58976" y="3058239"/>
            <a:ext cx="2265237" cy="1510913"/>
          </a:xfrm>
          <a:prstGeom prst="rect">
            <a:avLst/>
          </a:prstGeom>
        </p:spPr>
      </p:pic>
      <p:pic>
        <p:nvPicPr>
          <p:cNvPr id="7" name="Picture 6"/>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9013703" y="3058239"/>
            <a:ext cx="1923675" cy="1442756"/>
          </a:xfrm>
          <a:prstGeom prst="rect">
            <a:avLst/>
          </a:prstGeom>
        </p:spPr>
      </p:pic>
      <p:pic>
        <p:nvPicPr>
          <p:cNvPr id="8" name="Picture 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783446" y="4809969"/>
            <a:ext cx="1694501" cy="1252237"/>
          </a:xfrm>
          <a:prstGeom prst="rect">
            <a:avLst/>
          </a:prstGeom>
        </p:spPr>
      </p:pic>
      <p:pic>
        <p:nvPicPr>
          <p:cNvPr id="10" name="Picture 9"/>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191730" y="4921123"/>
            <a:ext cx="1654389" cy="1094740"/>
          </a:xfrm>
          <a:prstGeom prst="rect">
            <a:avLst/>
          </a:prstGeom>
        </p:spPr>
      </p:pic>
      <p:pic>
        <p:nvPicPr>
          <p:cNvPr id="11" name="Picture 10"/>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965895" y="2971591"/>
            <a:ext cx="1413830" cy="1413830"/>
          </a:xfrm>
          <a:prstGeom prst="rect">
            <a:avLst/>
          </a:prstGeom>
        </p:spPr>
      </p:pic>
      <p:sp>
        <p:nvSpPr>
          <p:cNvPr id="12" name="TextBox 11"/>
          <p:cNvSpPr txBox="1"/>
          <p:nvPr/>
        </p:nvSpPr>
        <p:spPr>
          <a:xfrm>
            <a:off x="9773496" y="6015863"/>
            <a:ext cx="675117" cy="369332"/>
          </a:xfrm>
          <a:prstGeom prst="rect">
            <a:avLst/>
          </a:prstGeom>
          <a:noFill/>
        </p:spPr>
        <p:txBody>
          <a:bodyPr wrap="square" rtlCol="0">
            <a:spAutoFit/>
          </a:bodyPr>
          <a:lstStyle/>
          <a:p>
            <a:r>
              <a:rPr lang="en-US" dirty="0" smtClean="0">
                <a:latin typeface="Arial" panose="020B0604020202020204" pitchFamily="34" charset="0"/>
                <a:cs typeface="Arial" panose="020B0604020202020204" pitchFamily="34" charset="0"/>
              </a:rPr>
              <a:t>rice</a:t>
            </a:r>
            <a:endParaRPr lang="en-GB" dirty="0">
              <a:latin typeface="Arial" panose="020B0604020202020204" pitchFamily="34" charset="0"/>
              <a:cs typeface="Arial" panose="020B0604020202020204" pitchFamily="34" charset="0"/>
            </a:endParaRPr>
          </a:p>
        </p:txBody>
      </p:sp>
      <p:sp>
        <p:nvSpPr>
          <p:cNvPr id="13" name="TextBox 12"/>
          <p:cNvSpPr txBox="1"/>
          <p:nvPr/>
        </p:nvSpPr>
        <p:spPr>
          <a:xfrm>
            <a:off x="9773015" y="4217327"/>
            <a:ext cx="675117" cy="369332"/>
          </a:xfrm>
          <a:prstGeom prst="rect">
            <a:avLst/>
          </a:prstGeom>
          <a:noFill/>
        </p:spPr>
        <p:txBody>
          <a:bodyPr wrap="square" rtlCol="0">
            <a:spAutoFit/>
          </a:bodyPr>
          <a:lstStyle/>
          <a:p>
            <a:r>
              <a:rPr lang="en-US" dirty="0" smtClean="0">
                <a:latin typeface="Arial" panose="020B0604020202020204" pitchFamily="34" charset="0"/>
                <a:cs typeface="Arial" panose="020B0604020202020204" pitchFamily="34" charset="0"/>
              </a:rPr>
              <a:t>pitta</a:t>
            </a:r>
            <a:endParaRPr lang="en-GB" dirty="0">
              <a:latin typeface="Arial" panose="020B0604020202020204" pitchFamily="34" charset="0"/>
              <a:cs typeface="Arial" panose="020B0604020202020204" pitchFamily="34" charset="0"/>
            </a:endParaRPr>
          </a:p>
        </p:txBody>
      </p:sp>
      <p:sp>
        <p:nvSpPr>
          <p:cNvPr id="14" name="TextBox 13"/>
          <p:cNvSpPr txBox="1"/>
          <p:nvPr/>
        </p:nvSpPr>
        <p:spPr>
          <a:xfrm>
            <a:off x="6748466" y="4217127"/>
            <a:ext cx="1235388" cy="369332"/>
          </a:xfrm>
          <a:prstGeom prst="rect">
            <a:avLst/>
          </a:prstGeom>
          <a:noFill/>
        </p:spPr>
        <p:txBody>
          <a:bodyPr wrap="square" rtlCol="0">
            <a:spAutoFit/>
          </a:bodyPr>
          <a:lstStyle/>
          <a:p>
            <a:r>
              <a:rPr lang="en-US" dirty="0" smtClean="0">
                <a:latin typeface="Arial" panose="020B0604020202020204" pitchFamily="34" charset="0"/>
                <a:cs typeface="Arial" panose="020B0604020202020204" pitchFamily="34" charset="0"/>
              </a:rPr>
              <a:t>couscous</a:t>
            </a:r>
            <a:endParaRPr lang="en-GB" dirty="0">
              <a:latin typeface="Arial" panose="020B0604020202020204" pitchFamily="34" charset="0"/>
              <a:cs typeface="Arial" panose="020B0604020202020204" pitchFamily="34" charset="0"/>
            </a:endParaRPr>
          </a:p>
        </p:txBody>
      </p:sp>
      <p:sp>
        <p:nvSpPr>
          <p:cNvPr id="15" name="TextBox 14"/>
          <p:cNvSpPr txBox="1"/>
          <p:nvPr/>
        </p:nvSpPr>
        <p:spPr>
          <a:xfrm>
            <a:off x="6787920" y="6062206"/>
            <a:ext cx="1235388" cy="369332"/>
          </a:xfrm>
          <a:prstGeom prst="rect">
            <a:avLst/>
          </a:prstGeom>
          <a:noFill/>
        </p:spPr>
        <p:txBody>
          <a:bodyPr wrap="square" rtlCol="0">
            <a:spAutoFit/>
          </a:bodyPr>
          <a:lstStyle/>
          <a:p>
            <a:r>
              <a:rPr lang="en-US" dirty="0" smtClean="0">
                <a:latin typeface="Arial" panose="020B0604020202020204" pitchFamily="34" charset="0"/>
                <a:cs typeface="Arial" panose="020B0604020202020204" pitchFamily="34" charset="0"/>
              </a:rPr>
              <a:t>chapatti</a:t>
            </a:r>
            <a:endParaRPr lang="en-GB" dirty="0">
              <a:latin typeface="Arial" panose="020B0604020202020204" pitchFamily="34" charset="0"/>
              <a:cs typeface="Arial" panose="020B0604020202020204" pitchFamily="34" charset="0"/>
            </a:endParaRPr>
          </a:p>
        </p:txBody>
      </p:sp>
      <p:sp>
        <p:nvSpPr>
          <p:cNvPr id="16" name="TextBox 15"/>
          <p:cNvSpPr txBox="1"/>
          <p:nvPr/>
        </p:nvSpPr>
        <p:spPr>
          <a:xfrm>
            <a:off x="4064699" y="6062206"/>
            <a:ext cx="1674852" cy="36933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t</a:t>
            </a:r>
            <a:r>
              <a:rPr lang="en-US" dirty="0" smtClean="0">
                <a:latin typeface="Arial" panose="020B0604020202020204" pitchFamily="34" charset="0"/>
                <a:cs typeface="Arial" panose="020B0604020202020204" pitchFamily="34" charset="0"/>
              </a:rPr>
              <a:t>ortilla wrap</a:t>
            </a:r>
            <a:endParaRPr lang="en-GB" dirty="0">
              <a:latin typeface="Arial" panose="020B0604020202020204" pitchFamily="34" charset="0"/>
              <a:cs typeface="Arial" panose="020B0604020202020204" pitchFamily="34" charset="0"/>
            </a:endParaRPr>
          </a:p>
        </p:txBody>
      </p:sp>
      <p:sp>
        <p:nvSpPr>
          <p:cNvPr id="17" name="TextBox 16"/>
          <p:cNvSpPr txBox="1"/>
          <p:nvPr/>
        </p:nvSpPr>
        <p:spPr>
          <a:xfrm>
            <a:off x="4263181" y="4217327"/>
            <a:ext cx="799997" cy="369332"/>
          </a:xfrm>
          <a:prstGeom prst="rect">
            <a:avLst/>
          </a:prstGeom>
          <a:noFill/>
        </p:spPr>
        <p:txBody>
          <a:bodyPr wrap="square" rtlCol="0">
            <a:spAutoFit/>
          </a:bodyPr>
          <a:lstStyle/>
          <a:p>
            <a:r>
              <a:rPr lang="en-US" dirty="0" smtClean="0">
                <a:latin typeface="Arial" panose="020B0604020202020204" pitchFamily="34" charset="0"/>
                <a:cs typeface="Arial" panose="020B0604020202020204" pitchFamily="34" charset="0"/>
              </a:rPr>
              <a:t>pasta</a:t>
            </a:r>
            <a:endParaRPr lang="en-GB" dirty="0">
              <a:latin typeface="Arial" panose="020B0604020202020204" pitchFamily="34" charset="0"/>
              <a:cs typeface="Arial" panose="020B0604020202020204" pitchFamily="34" charset="0"/>
            </a:endParaRPr>
          </a:p>
        </p:txBody>
      </p:sp>
      <p:sp>
        <p:nvSpPr>
          <p:cNvPr id="18" name="TextBox 17"/>
          <p:cNvSpPr txBox="1"/>
          <p:nvPr/>
        </p:nvSpPr>
        <p:spPr>
          <a:xfrm>
            <a:off x="1185705" y="4217127"/>
            <a:ext cx="2189804"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w</a:t>
            </a:r>
            <a:r>
              <a:rPr lang="en-US" dirty="0" err="1" smtClean="0">
                <a:latin typeface="Arial" panose="020B0604020202020204" pitchFamily="34" charset="0"/>
                <a:cs typeface="Arial" panose="020B0604020202020204" pitchFamily="34" charset="0"/>
              </a:rPr>
              <a:t>holemeal</a:t>
            </a:r>
            <a:r>
              <a:rPr lang="en-US" dirty="0" smtClean="0">
                <a:latin typeface="Arial" panose="020B0604020202020204" pitchFamily="34" charset="0"/>
                <a:cs typeface="Arial" panose="020B0604020202020204" pitchFamily="34" charset="0"/>
              </a:rPr>
              <a:t> bread</a:t>
            </a:r>
            <a:endParaRPr lang="en-GB" dirty="0">
              <a:latin typeface="Arial" panose="020B0604020202020204" pitchFamily="34" charset="0"/>
              <a:cs typeface="Arial" panose="020B0604020202020204" pitchFamily="34" charset="0"/>
            </a:endParaRPr>
          </a:p>
        </p:txBody>
      </p:sp>
      <p:sp>
        <p:nvSpPr>
          <p:cNvPr id="19" name="TextBox 18"/>
          <p:cNvSpPr txBox="1"/>
          <p:nvPr/>
        </p:nvSpPr>
        <p:spPr>
          <a:xfrm>
            <a:off x="776080" y="6062206"/>
            <a:ext cx="2556758" cy="36933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b</a:t>
            </a:r>
            <a:r>
              <a:rPr lang="en-US" dirty="0" smtClean="0">
                <a:latin typeface="Arial" panose="020B0604020202020204" pitchFamily="34" charset="0"/>
                <a:cs typeface="Arial" panose="020B0604020202020204" pitchFamily="34" charset="0"/>
              </a:rPr>
              <a:t>aked potato with skin</a:t>
            </a:r>
            <a:endParaRPr lang="en-GB" dirty="0">
              <a:latin typeface="Arial" panose="020B0604020202020204" pitchFamily="34" charset="0"/>
              <a:cs typeface="Arial" panose="020B0604020202020204" pitchFamily="34" charset="0"/>
            </a:endParaRPr>
          </a:p>
        </p:txBody>
      </p:sp>
      <p:pic>
        <p:nvPicPr>
          <p:cNvPr id="20" name="Picture 19"/>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9165375" y="4776909"/>
            <a:ext cx="1723899" cy="1149840"/>
          </a:xfrm>
          <a:prstGeom prst="rect">
            <a:avLst/>
          </a:prstGeom>
        </p:spPr>
      </p:pic>
    </p:spTree>
    <p:extLst>
      <p:ext uri="{BB962C8B-B14F-4D97-AF65-F5344CB8AC3E}">
        <p14:creationId xmlns:p14="http://schemas.microsoft.com/office/powerpoint/2010/main" val="343879103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67774" y="2431147"/>
            <a:ext cx="2132775" cy="4005907"/>
          </a:xfrm>
        </p:spPr>
        <p:txBody>
          <a:bodyPr/>
          <a:lstStyle/>
          <a:p>
            <a:r>
              <a:rPr lang="en-GB" dirty="0" smtClean="0"/>
              <a:t>Include plenty of vegetables and fruit in the lunchbox – at least 1-2 portions! </a:t>
            </a:r>
          </a:p>
          <a:p>
            <a:r>
              <a:rPr lang="en-US" dirty="0" smtClean="0"/>
              <a:t>Aim for a variety of </a:t>
            </a:r>
            <a:r>
              <a:rPr lang="en-GB" dirty="0" smtClean="0"/>
              <a:t>colours</a:t>
            </a:r>
            <a:r>
              <a:rPr lang="en-US" dirty="0"/>
              <a:t> </a:t>
            </a:r>
            <a:r>
              <a:rPr lang="en-US" dirty="0" smtClean="0"/>
              <a:t>!</a:t>
            </a:r>
          </a:p>
          <a:p>
            <a:r>
              <a:rPr lang="en-US" dirty="0" smtClean="0"/>
              <a:t>Fresh, frozen, canned and dried – all count!</a:t>
            </a:r>
            <a:endParaRPr lang="en-GB" dirty="0"/>
          </a:p>
          <a:p>
            <a:endParaRPr lang="en-GB" dirty="0"/>
          </a:p>
        </p:txBody>
      </p:sp>
      <p:sp>
        <p:nvSpPr>
          <p:cNvPr id="4" name="Title 1"/>
          <p:cNvSpPr>
            <a:spLocks noGrp="1"/>
          </p:cNvSpPr>
          <p:nvPr>
            <p:ph type="ctrTitle"/>
          </p:nvPr>
        </p:nvSpPr>
        <p:spPr>
          <a:xfrm>
            <a:off x="1169274" y="1563798"/>
            <a:ext cx="9720000" cy="720000"/>
          </a:xfrm>
        </p:spPr>
        <p:txBody>
          <a:bodyPr/>
          <a:lstStyle/>
          <a:p>
            <a:r>
              <a:rPr lang="en-US" dirty="0" smtClean="0"/>
              <a:t>Fruit and vegetables</a:t>
            </a:r>
            <a:endParaRPr lang="en-GB" dirty="0"/>
          </a:p>
        </p:txBody>
      </p:sp>
      <p:pic>
        <p:nvPicPr>
          <p:cNvPr id="2" name="Picture 1"/>
          <p:cNvPicPr>
            <a:picLocks noChangeAspect="1"/>
          </p:cNvPicPr>
          <p:nvPr/>
        </p:nvPicPr>
        <p:blipFill>
          <a:blip r:embed="rId2"/>
          <a:stretch>
            <a:fillRect/>
          </a:stretch>
        </p:blipFill>
        <p:spPr>
          <a:xfrm>
            <a:off x="4551791" y="609891"/>
            <a:ext cx="5140849" cy="6248109"/>
          </a:xfrm>
          <a:prstGeom prst="rect">
            <a:avLst/>
          </a:prstGeom>
        </p:spPr>
      </p:pic>
    </p:spTree>
    <p:extLst>
      <p:ext uri="{BB962C8B-B14F-4D97-AF65-F5344CB8AC3E}">
        <p14:creationId xmlns:p14="http://schemas.microsoft.com/office/powerpoint/2010/main" val="18094664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69274" y="1183205"/>
            <a:ext cx="9720000" cy="720000"/>
          </a:xfrm>
        </p:spPr>
        <p:txBody>
          <a:bodyPr/>
          <a:lstStyle/>
          <a:p>
            <a:r>
              <a:rPr lang="en-US" dirty="0" smtClean="0"/>
              <a:t>Fruit and vegetables</a:t>
            </a:r>
            <a:endParaRPr lang="en-GB" dirty="0"/>
          </a:p>
        </p:txBody>
      </p:sp>
      <p:sp>
        <p:nvSpPr>
          <p:cNvPr id="3" name="Subtitle 2"/>
          <p:cNvSpPr>
            <a:spLocks noGrp="1"/>
          </p:cNvSpPr>
          <p:nvPr>
            <p:ph type="subTitle" idx="1"/>
          </p:nvPr>
        </p:nvSpPr>
        <p:spPr>
          <a:xfrm>
            <a:off x="334249" y="1903205"/>
            <a:ext cx="2488324" cy="4054909"/>
          </a:xfrm>
        </p:spPr>
        <p:txBody>
          <a:bodyPr/>
          <a:lstStyle/>
          <a:p>
            <a:r>
              <a:rPr lang="en-GB" dirty="0" smtClean="0"/>
              <a:t>You </a:t>
            </a:r>
            <a:r>
              <a:rPr lang="en-GB" dirty="0"/>
              <a:t>could add sliced vegetables into </a:t>
            </a:r>
            <a:r>
              <a:rPr lang="en-GB" dirty="0" smtClean="0"/>
              <a:t>a sandwich, rice or pasta dish. </a:t>
            </a:r>
          </a:p>
          <a:p>
            <a:r>
              <a:rPr lang="en-GB" dirty="0" smtClean="0"/>
              <a:t>You could include vegetables for dipping with a small pot of reduced fat hummus.</a:t>
            </a:r>
          </a:p>
          <a:p>
            <a:r>
              <a:rPr lang="en-GB" dirty="0" smtClean="0"/>
              <a:t>Dried </a:t>
            </a:r>
            <a:r>
              <a:rPr lang="en-GB" dirty="0"/>
              <a:t>fruit counts towards your 5 A </a:t>
            </a:r>
            <a:r>
              <a:rPr lang="en-GB" dirty="0" smtClean="0"/>
              <a:t>DAY, </a:t>
            </a:r>
            <a:r>
              <a:rPr lang="en-GB" dirty="0"/>
              <a:t>but can stick to teeth so should only be eaten at mealtimes to </a:t>
            </a:r>
            <a:r>
              <a:rPr lang="en-GB" dirty="0" smtClean="0"/>
              <a:t>stop them sticking to your teeth. </a:t>
            </a:r>
            <a:endParaRPr lang="en-GB" dirty="0"/>
          </a:p>
        </p:txBody>
      </p:sp>
      <p:pic>
        <p:nvPicPr>
          <p:cNvPr id="4" name="Picture 3"/>
          <p:cNvPicPr>
            <a:picLocks noChangeAspect="1"/>
          </p:cNvPicPr>
          <p:nvPr/>
        </p:nvPicPr>
        <p:blipFill rotWithShape="1">
          <a:blip r:embed="rId2" cstate="screen">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rcRect t="29151"/>
          <a:stretch/>
        </p:blipFill>
        <p:spPr>
          <a:xfrm>
            <a:off x="9216070" y="1627014"/>
            <a:ext cx="2945450" cy="1384823"/>
          </a:xfrm>
          <a:prstGeom prst="rect">
            <a:avLst/>
          </a:prstGeom>
        </p:spPr>
      </p:pic>
      <p:pic>
        <p:nvPicPr>
          <p:cNvPr id="6" name="Picture 5"/>
          <p:cNvPicPr>
            <a:picLocks noChangeAspect="1"/>
          </p:cNvPicPr>
          <p:nvPr/>
        </p:nvPicPr>
        <p:blipFill rotWithShape="1">
          <a:blip r:embed="rId4" cstate="screen">
            <a:extLst>
              <a:ext uri="{28A0092B-C50C-407E-A947-70E740481C1C}">
                <a14:useLocalDpi xmlns:a14="http://schemas.microsoft.com/office/drawing/2010/main"/>
              </a:ext>
            </a:extLst>
          </a:blip>
          <a:srcRect l="11842" t="3210" r="7238" b="11921"/>
          <a:stretch/>
        </p:blipFill>
        <p:spPr>
          <a:xfrm>
            <a:off x="8493170" y="679832"/>
            <a:ext cx="1562100" cy="1092201"/>
          </a:xfrm>
          <a:prstGeom prst="rect">
            <a:avLst/>
          </a:prstGeom>
        </p:spPr>
      </p:pic>
      <p:pic>
        <p:nvPicPr>
          <p:cNvPr id="5" name="Picture 4"/>
          <p:cNvPicPr>
            <a:picLocks noChangeAspect="1"/>
          </p:cNvPicPr>
          <p:nvPr/>
        </p:nvPicPr>
        <p:blipFill rotWithShape="1">
          <a:blip r:embed="rId5"/>
          <a:srcRect l="30500" t="41704" r="18250" b="12222"/>
          <a:stretch/>
        </p:blipFill>
        <p:spPr>
          <a:xfrm>
            <a:off x="4728558" y="3056087"/>
            <a:ext cx="7356010" cy="3719868"/>
          </a:xfrm>
          <a:prstGeom prst="rect">
            <a:avLst/>
          </a:prstGeom>
        </p:spPr>
      </p:pic>
      <p:sp>
        <p:nvSpPr>
          <p:cNvPr id="7" name="AutoShape 2" descr="Tomato - Wikipedia"/>
          <p:cNvSpPr>
            <a:spLocks noChangeAspect="1" noChangeArrowheads="1"/>
          </p:cNvSpPr>
          <p:nvPr/>
        </p:nvSpPr>
        <p:spPr bwMode="auto">
          <a:xfrm>
            <a:off x="155575" y="-525056"/>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8" name="Picture 4" descr="TOMATO - FERVALL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14010" y="1032094"/>
            <a:ext cx="1816735" cy="174222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10430758" y="5084060"/>
            <a:ext cx="1406737" cy="1519095"/>
          </a:xfrm>
          <a:prstGeom prst="rect">
            <a:avLst/>
          </a:prstGeom>
        </p:spPr>
      </p:pic>
      <p:pic>
        <p:nvPicPr>
          <p:cNvPr id="11" name="Picture 10"/>
          <p:cNvPicPr>
            <a:picLocks noChangeAspect="1"/>
          </p:cNvPicPr>
          <p:nvPr/>
        </p:nvPicPr>
        <p:blipFill rotWithShape="1">
          <a:blip r:embed="rId8" cstate="screen">
            <a:extLst>
              <a:ext uri="{28A0092B-C50C-407E-A947-70E740481C1C}">
                <a14:useLocalDpi xmlns:a14="http://schemas.microsoft.com/office/drawing/2010/main"/>
              </a:ext>
            </a:extLst>
          </a:blip>
          <a:srcRect/>
          <a:stretch/>
        </p:blipFill>
        <p:spPr>
          <a:xfrm>
            <a:off x="7462154" y="1947455"/>
            <a:ext cx="1787076" cy="1127598"/>
          </a:xfrm>
          <a:prstGeom prst="rect">
            <a:avLst/>
          </a:prstGeom>
        </p:spPr>
      </p:pic>
      <p:pic>
        <p:nvPicPr>
          <p:cNvPr id="1030" name="Picture 6" descr="Dried Fruit: Good or Bad?"/>
          <p:cNvPicPr>
            <a:picLocks noChangeAspect="1" noChangeArrowheads="1"/>
          </p:cNvPicPr>
          <p:nvPr/>
        </p:nvPicPr>
        <p:blipFill rotWithShape="1">
          <a:blip r:embed="rId9">
            <a:extLst>
              <a:ext uri="{28A0092B-C50C-407E-A947-70E740481C1C}">
                <a14:useLocalDpi xmlns:a14="http://schemas.microsoft.com/office/drawing/2010/main" val="0"/>
              </a:ext>
            </a:extLst>
          </a:blip>
          <a:srcRect t="22435"/>
          <a:stretch/>
        </p:blipFill>
        <p:spPr bwMode="auto">
          <a:xfrm>
            <a:off x="2896493" y="1702132"/>
            <a:ext cx="2597001" cy="151077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Dried Pitted Apricots"/>
          <p:cNvPicPr>
            <a:picLocks noChangeAspect="1" noChangeArrowheads="1"/>
          </p:cNvPicPr>
          <p:nvPr/>
        </p:nvPicPr>
        <p:blipFill rotWithShape="1">
          <a:blip r:embed="rId10">
            <a:extLst>
              <a:ext uri="{28A0092B-C50C-407E-A947-70E740481C1C}">
                <a14:useLocalDpi xmlns:a14="http://schemas.microsoft.com/office/drawing/2010/main" val="0"/>
              </a:ext>
            </a:extLst>
          </a:blip>
          <a:srcRect t="18074" b="17926"/>
          <a:stretch/>
        </p:blipFill>
        <p:spPr bwMode="auto">
          <a:xfrm>
            <a:off x="2702905" y="5219052"/>
            <a:ext cx="1951733" cy="1249109"/>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Dried Apple Rings 200g"/>
          <p:cNvPicPr>
            <a:picLocks noChangeAspect="1" noChangeArrowheads="1"/>
          </p:cNvPicPr>
          <p:nvPr/>
        </p:nvPicPr>
        <p:blipFill rotWithShape="1">
          <a:blip r:embed="rId11">
            <a:extLst>
              <a:ext uri="{28A0092B-C50C-407E-A947-70E740481C1C}">
                <a14:useLocalDpi xmlns:a14="http://schemas.microsoft.com/office/drawing/2010/main" val="0"/>
              </a:ext>
            </a:extLst>
          </a:blip>
          <a:srcRect t="24687" b="23693"/>
          <a:stretch/>
        </p:blipFill>
        <p:spPr bwMode="auto">
          <a:xfrm>
            <a:off x="2551102" y="3376375"/>
            <a:ext cx="2581633" cy="1332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11202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16874" y="1192796"/>
            <a:ext cx="9720000" cy="720000"/>
          </a:xfrm>
        </p:spPr>
        <p:txBody>
          <a:bodyPr/>
          <a:lstStyle/>
          <a:p>
            <a:r>
              <a:rPr lang="en-US" dirty="0" smtClean="0"/>
              <a:t>Beans, pulses, fish, eggs, meat and other proteins</a:t>
            </a:r>
            <a:endParaRPr lang="en-GB" dirty="0"/>
          </a:p>
        </p:txBody>
      </p:sp>
      <p:sp>
        <p:nvSpPr>
          <p:cNvPr id="3" name="Subtitle 2"/>
          <p:cNvSpPr>
            <a:spLocks noGrp="1"/>
          </p:cNvSpPr>
          <p:nvPr>
            <p:ph type="subTitle" idx="1"/>
          </p:nvPr>
        </p:nvSpPr>
        <p:spPr>
          <a:xfrm>
            <a:off x="1169274" y="2665096"/>
            <a:ext cx="1817766" cy="3600000"/>
          </a:xfrm>
        </p:spPr>
        <p:txBody>
          <a:bodyPr/>
          <a:lstStyle/>
          <a:p>
            <a:r>
              <a:rPr lang="en-GB" dirty="0"/>
              <a:t>I</a:t>
            </a:r>
            <a:r>
              <a:rPr lang="en-GB" dirty="0" smtClean="0"/>
              <a:t>nclude </a:t>
            </a:r>
            <a:r>
              <a:rPr lang="en-GB" dirty="0"/>
              <a:t>a portion of beans, pulses, fish, eggs, meat, a dairy food </a:t>
            </a:r>
            <a:r>
              <a:rPr lang="en-GB" dirty="0" smtClean="0"/>
              <a:t> for protein. These foods are good sources of protein, vitamins and minerals. </a:t>
            </a:r>
          </a:p>
          <a:p>
            <a:r>
              <a:rPr lang="en-GB" dirty="0" smtClean="0"/>
              <a:t>NO NUTS please in school.</a:t>
            </a:r>
          </a:p>
          <a:p>
            <a:endParaRPr lang="en-GB" dirty="0"/>
          </a:p>
        </p:txBody>
      </p:sp>
      <p:pic>
        <p:nvPicPr>
          <p:cNvPr id="4" name="Picture 3"/>
          <p:cNvPicPr>
            <a:picLocks noChangeAspect="1"/>
          </p:cNvPicPr>
          <p:nvPr/>
        </p:nvPicPr>
        <p:blipFill>
          <a:blip r:embed="rId2"/>
          <a:stretch>
            <a:fillRect/>
          </a:stretch>
        </p:blipFill>
        <p:spPr>
          <a:xfrm>
            <a:off x="4089400" y="1552796"/>
            <a:ext cx="5247761" cy="5083322"/>
          </a:xfrm>
          <a:prstGeom prst="rect">
            <a:avLst/>
          </a:prstGeom>
        </p:spPr>
      </p:pic>
    </p:spTree>
    <p:extLst>
      <p:ext uri="{BB962C8B-B14F-4D97-AF65-F5344CB8AC3E}">
        <p14:creationId xmlns:p14="http://schemas.microsoft.com/office/powerpoint/2010/main" val="28983156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8774" y="1120684"/>
            <a:ext cx="9720000" cy="720000"/>
          </a:xfrm>
        </p:spPr>
        <p:txBody>
          <a:bodyPr/>
          <a:lstStyle/>
          <a:p>
            <a:r>
              <a:rPr lang="en-GB" dirty="0"/>
              <a:t>Beans, pulses, fish, eggs, meat and other proteins</a:t>
            </a:r>
          </a:p>
        </p:txBody>
      </p:sp>
      <p:sp>
        <p:nvSpPr>
          <p:cNvPr id="3" name="Subtitle 2"/>
          <p:cNvSpPr>
            <a:spLocks noGrp="1"/>
          </p:cNvSpPr>
          <p:nvPr>
            <p:ph type="subTitle" idx="1"/>
          </p:nvPr>
        </p:nvSpPr>
        <p:spPr>
          <a:xfrm>
            <a:off x="449395" y="2723648"/>
            <a:ext cx="1286059" cy="3600000"/>
          </a:xfrm>
        </p:spPr>
        <p:txBody>
          <a:bodyPr/>
          <a:lstStyle/>
          <a:p>
            <a:r>
              <a:rPr lang="en-GB" dirty="0" smtClean="0"/>
              <a:t>Use </a:t>
            </a:r>
            <a:r>
              <a:rPr lang="en-GB" dirty="0"/>
              <a:t>beans, pulses, fish, eggs, meat and other sources of protein as sandwich fillings or in a pasta or rice salad</a:t>
            </a:r>
            <a:r>
              <a:rPr lang="en-GB" dirty="0" smtClean="0"/>
              <a:t>.</a:t>
            </a:r>
            <a:endParaRPr lang="en-US" dirty="0"/>
          </a:p>
          <a:p>
            <a:endParaRPr lang="en-GB" dirty="0"/>
          </a:p>
          <a:p>
            <a:endParaRPr lang="en-GB" dirty="0"/>
          </a:p>
        </p:txBody>
      </p:sp>
      <p:pic>
        <p:nvPicPr>
          <p:cNvPr id="2050" name="Picture 2" descr="https://www.theproperbutchers.co.uk/cdn/shop/products/AlthamsButchersMorecambe-500gCookedSlicedHam-UKNationwideHomeDelivery_1024x1024@2x.jpg?v=1614114206"/>
          <p:cNvPicPr>
            <a:picLocks noChangeAspect="1" noChangeArrowheads="1"/>
          </p:cNvPicPr>
          <p:nvPr/>
        </p:nvPicPr>
        <p:blipFill rotWithShape="1">
          <a:blip r:embed="rId2">
            <a:extLst>
              <a:ext uri="{28A0092B-C50C-407E-A947-70E740481C1C}">
                <a14:useLocalDpi xmlns:a14="http://schemas.microsoft.com/office/drawing/2010/main" val="0"/>
              </a:ext>
            </a:extLst>
          </a:blip>
          <a:srcRect r="46207"/>
          <a:stretch/>
        </p:blipFill>
        <p:spPr bwMode="auto">
          <a:xfrm>
            <a:off x="5548249" y="4306608"/>
            <a:ext cx="1750549" cy="234630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The Lunch Box | THREE BEAN SAL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6037" y="4343689"/>
            <a:ext cx="3411629" cy="227214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Quick and Easy Lunch Box Ideas | olivemagazine"/>
          <p:cNvPicPr>
            <a:picLocks noChangeAspect="1" noChangeArrowheads="1"/>
          </p:cNvPicPr>
          <p:nvPr/>
        </p:nvPicPr>
        <p:blipFill rotWithShape="1">
          <a:blip r:embed="rId4">
            <a:extLst>
              <a:ext uri="{28A0092B-C50C-407E-A947-70E740481C1C}">
                <a14:useLocalDpi xmlns:a14="http://schemas.microsoft.com/office/drawing/2010/main" val="0"/>
              </a:ext>
            </a:extLst>
          </a:blip>
          <a:srcRect l="38048" t="53612" r="31095" b="322"/>
          <a:stretch/>
        </p:blipFill>
        <p:spPr bwMode="auto">
          <a:xfrm>
            <a:off x="1814928" y="2151036"/>
            <a:ext cx="2057400" cy="20447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Mini Cocktail Sausages | Order Now!"/>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99380" y="3958668"/>
            <a:ext cx="1873219" cy="24976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unchbox Ideas for Kids: Simple, Healthy &amp; Stress-Free - ThrivingNest"/>
          <p:cNvPicPr>
            <a:picLocks noChangeAspect="1" noChangeArrowheads="1"/>
          </p:cNvPicPr>
          <p:nvPr/>
        </p:nvPicPr>
        <p:blipFill rotWithShape="1">
          <a:blip r:embed="rId6">
            <a:extLst>
              <a:ext uri="{28A0092B-C50C-407E-A947-70E740481C1C}">
                <a14:useLocalDpi xmlns:a14="http://schemas.microsoft.com/office/drawing/2010/main" val="0"/>
              </a:ext>
            </a:extLst>
          </a:blip>
          <a:srcRect l="51354" t="39356" b="16041"/>
          <a:stretch/>
        </p:blipFill>
        <p:spPr bwMode="auto">
          <a:xfrm>
            <a:off x="9705075" y="1850233"/>
            <a:ext cx="2486925" cy="2265202"/>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6" descr="32 rice salads for healthy lunches | Women's Weekly Food"/>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4" name="Picture 10" descr="High-Protein Bistro Boxes : Chicken and Hummus Protein Box"/>
          <p:cNvPicPr>
            <a:picLocks noChangeAspect="1" noChangeArrowheads="1"/>
          </p:cNvPicPr>
          <p:nvPr/>
        </p:nvPicPr>
        <p:blipFill rotWithShape="1">
          <a:blip r:embed="rId7">
            <a:extLst>
              <a:ext uri="{28A0092B-C50C-407E-A947-70E740481C1C}">
                <a14:useLocalDpi xmlns:a14="http://schemas.microsoft.com/office/drawing/2010/main" val="0"/>
              </a:ext>
            </a:extLst>
          </a:blip>
          <a:srcRect l="18315" t="2556" r="20796" b="49439"/>
          <a:stretch/>
        </p:blipFill>
        <p:spPr bwMode="auto">
          <a:xfrm>
            <a:off x="5950100" y="2215742"/>
            <a:ext cx="3624331" cy="1604936"/>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School Lunch Day 103: Tuna and crackers - and a new lunch box! — What Lisa  Cooks"/>
          <p:cNvPicPr>
            <a:picLocks noChangeAspect="1" noChangeArrowheads="1"/>
          </p:cNvPicPr>
          <p:nvPr/>
        </p:nvPicPr>
        <p:blipFill rotWithShape="1">
          <a:blip r:embed="rId8">
            <a:extLst>
              <a:ext uri="{28A0092B-C50C-407E-A947-70E740481C1C}">
                <a14:useLocalDpi xmlns:a14="http://schemas.microsoft.com/office/drawing/2010/main" val="0"/>
              </a:ext>
            </a:extLst>
          </a:blip>
          <a:srcRect l="33300" t="32173" r="46433" b="24850"/>
          <a:stretch/>
        </p:blipFill>
        <p:spPr bwMode="auto">
          <a:xfrm>
            <a:off x="4037655" y="1679330"/>
            <a:ext cx="1781802" cy="251640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hickpea Salad For Weight Loss | Healthy salad Recipe | Vegan Salad Recipe  - YouTube"/>
          <p:cNvPicPr>
            <a:picLocks noChangeAspect="1" noChangeArrowheads="1"/>
          </p:cNvPicPr>
          <p:nvPr/>
        </p:nvPicPr>
        <p:blipFill rotWithShape="1">
          <a:blip r:embed="rId9">
            <a:extLst>
              <a:ext uri="{28A0092B-C50C-407E-A947-70E740481C1C}">
                <a14:useLocalDpi xmlns:a14="http://schemas.microsoft.com/office/drawing/2010/main" val="0"/>
              </a:ext>
            </a:extLst>
          </a:blip>
          <a:srcRect l="32005" t="8092" r="11885" b="3322"/>
          <a:stretch/>
        </p:blipFill>
        <p:spPr bwMode="auto">
          <a:xfrm>
            <a:off x="9632252" y="4195736"/>
            <a:ext cx="2427546" cy="2156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91505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Dairy and alternatives</a:t>
            </a:r>
            <a:endParaRPr lang="en-GB" dirty="0"/>
          </a:p>
        </p:txBody>
      </p:sp>
      <p:sp>
        <p:nvSpPr>
          <p:cNvPr id="3" name="Subtitle 2"/>
          <p:cNvSpPr>
            <a:spLocks noGrp="1"/>
          </p:cNvSpPr>
          <p:nvPr>
            <p:ph type="subTitle" idx="1"/>
          </p:nvPr>
        </p:nvSpPr>
        <p:spPr>
          <a:xfrm>
            <a:off x="1169276" y="2283798"/>
            <a:ext cx="1599324" cy="3887294"/>
          </a:xfrm>
        </p:spPr>
        <p:txBody>
          <a:bodyPr/>
          <a:lstStyle/>
          <a:p>
            <a:r>
              <a:rPr lang="en-US" dirty="0" smtClean="0"/>
              <a:t>Add a dairy food or dairy alternative to the lunchbox. </a:t>
            </a:r>
          </a:p>
          <a:p>
            <a:r>
              <a:rPr lang="en-US" dirty="0" smtClean="0"/>
              <a:t>These foods are an important source of calcium, protein and iodine.  </a:t>
            </a:r>
          </a:p>
          <a:p>
            <a:pPr>
              <a:buFont typeface="Arial" panose="020B0604020202020204" pitchFamily="34" charset="0"/>
              <a:buChar char="•"/>
            </a:pPr>
            <a:r>
              <a:rPr lang="en-US" dirty="0" smtClean="0"/>
              <a:t>Good for growing bones and strong teeth.</a:t>
            </a:r>
            <a:endParaRPr lang="en-GB" dirty="0" smtClean="0"/>
          </a:p>
          <a:p>
            <a:endParaRPr lang="en-GB" dirty="0"/>
          </a:p>
        </p:txBody>
      </p:sp>
      <p:pic>
        <p:nvPicPr>
          <p:cNvPr id="4" name="Picture 3"/>
          <p:cNvPicPr>
            <a:picLocks noChangeAspect="1"/>
          </p:cNvPicPr>
          <p:nvPr/>
        </p:nvPicPr>
        <p:blipFill>
          <a:blip r:embed="rId2"/>
          <a:stretch>
            <a:fillRect/>
          </a:stretch>
        </p:blipFill>
        <p:spPr>
          <a:xfrm>
            <a:off x="5511800" y="124107"/>
            <a:ext cx="5486400" cy="6626087"/>
          </a:xfrm>
          <a:prstGeom prst="rect">
            <a:avLst/>
          </a:prstGeom>
        </p:spPr>
      </p:pic>
    </p:spTree>
    <p:extLst>
      <p:ext uri="{BB962C8B-B14F-4D97-AF65-F5344CB8AC3E}">
        <p14:creationId xmlns:p14="http://schemas.microsoft.com/office/powerpoint/2010/main" val="340021141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6374" y="1203798"/>
            <a:ext cx="9720000" cy="720000"/>
          </a:xfrm>
        </p:spPr>
        <p:txBody>
          <a:bodyPr/>
          <a:lstStyle/>
          <a:p>
            <a:r>
              <a:rPr lang="en-US" dirty="0" smtClean="0"/>
              <a:t>Dairy and alternatives</a:t>
            </a:r>
            <a:endParaRPr lang="en-GB" dirty="0"/>
          </a:p>
        </p:txBody>
      </p:sp>
      <p:sp>
        <p:nvSpPr>
          <p:cNvPr id="3" name="Subtitle 2"/>
          <p:cNvSpPr>
            <a:spLocks noGrp="1"/>
          </p:cNvSpPr>
          <p:nvPr>
            <p:ph type="subTitle" idx="1"/>
          </p:nvPr>
        </p:nvSpPr>
        <p:spPr>
          <a:xfrm>
            <a:off x="826374" y="1737698"/>
            <a:ext cx="1980326" cy="3600000"/>
          </a:xfrm>
        </p:spPr>
        <p:txBody>
          <a:bodyPr/>
          <a:lstStyle/>
          <a:p>
            <a:r>
              <a:rPr lang="en-GB" dirty="0"/>
              <a:t>If you’re not including a dairy food in the main lunch item (e.g. in a salad or sandwich), </a:t>
            </a:r>
            <a:r>
              <a:rPr lang="en-GB" dirty="0" smtClean="0"/>
              <a:t>add </a:t>
            </a:r>
            <a:r>
              <a:rPr lang="en-GB" dirty="0"/>
              <a:t>a yogurt </a:t>
            </a:r>
            <a:r>
              <a:rPr lang="en-GB" dirty="0" smtClean="0"/>
              <a:t>or a portion of cheese such as a stick of Cheddar cheese or cheese triangle to the lunchbox. </a:t>
            </a:r>
          </a:p>
          <a:p>
            <a:r>
              <a:rPr lang="en-GB" dirty="0" smtClean="0"/>
              <a:t>Also we have milk at school for pupils to drink at lunchtime.</a:t>
            </a:r>
            <a:endParaRPr lang="en-GB" dirty="0"/>
          </a:p>
          <a:p>
            <a:pPr marL="0" indent="0">
              <a:buNone/>
            </a:pPr>
            <a:endParaRPr lang="en-GB" dirty="0"/>
          </a:p>
        </p:txBody>
      </p:sp>
      <p:pic>
        <p:nvPicPr>
          <p:cNvPr id="5" name="Picture 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105900" y="3951762"/>
            <a:ext cx="2429985" cy="1807909"/>
          </a:xfrm>
          <a:prstGeom prst="rect">
            <a:avLst/>
          </a:prstGeom>
        </p:spPr>
      </p:pic>
      <p:pic>
        <p:nvPicPr>
          <p:cNvPr id="8" name="Picture 4" descr="Image result for yoghurt and spoon">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25180" y="1737698"/>
            <a:ext cx="1790332" cy="264850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Image result for chees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830320" y="1753938"/>
            <a:ext cx="2510780" cy="1876809"/>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Image result for glass of milk">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521748" y="1203798"/>
            <a:ext cx="1872208" cy="253882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Image result for devon custard">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114803" y="3852807"/>
            <a:ext cx="2279153" cy="2472537"/>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The Secret Life of String Cheese - The Atlantic"/>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897969" y="4496221"/>
            <a:ext cx="3125564" cy="1758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66485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a:xfrm>
            <a:off x="522561" y="1701799"/>
            <a:ext cx="1914602" cy="4922407"/>
          </a:xfrm>
        </p:spPr>
        <p:txBody>
          <a:bodyPr>
            <a:normAutofit fontScale="92500" lnSpcReduction="10000"/>
          </a:bodyPr>
          <a:lstStyle/>
          <a:p>
            <a:pPr marL="0" indent="0">
              <a:buNone/>
            </a:pPr>
            <a:r>
              <a:rPr lang="en-GB" dirty="0" smtClean="0"/>
              <a:t>A healthy lunchbox can include other food. </a:t>
            </a:r>
          </a:p>
          <a:p>
            <a:pPr marL="0" indent="0">
              <a:buNone/>
            </a:pPr>
            <a:r>
              <a:rPr lang="en-GB" dirty="0" smtClean="0"/>
              <a:t>Treat foods need to be varied and not always the same foods.  </a:t>
            </a:r>
            <a:endParaRPr lang="en-GB" dirty="0"/>
          </a:p>
          <a:p>
            <a:pPr marL="0" indent="0">
              <a:buNone/>
            </a:pPr>
            <a:r>
              <a:rPr lang="en-GB" dirty="0" smtClean="0"/>
              <a:t>This “treat” should only be small compared to other items and will be sent home if too big or too unhealthy.</a:t>
            </a:r>
          </a:p>
          <a:p>
            <a:pPr marL="0" indent="0">
              <a:buNone/>
            </a:pPr>
            <a:r>
              <a:rPr lang="en-GB" sz="2600" dirty="0" smtClean="0">
                <a:solidFill>
                  <a:srgbClr val="FF0000"/>
                </a:solidFill>
              </a:rPr>
              <a:t>CHOCOLATE or LARGE CHOCOLATE BARS NOT ALLOWED!</a:t>
            </a:r>
            <a:endParaRPr lang="en-US" sz="2600" dirty="0">
              <a:solidFill>
                <a:srgbClr val="FF0000"/>
              </a:solidFill>
            </a:endParaRPr>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endParaRPr lang="en-US" dirty="0" smtClean="0"/>
          </a:p>
          <a:p>
            <a:pPr marL="0" indent="0">
              <a:buNone/>
            </a:pPr>
            <a:endParaRPr lang="en-GB" dirty="0"/>
          </a:p>
        </p:txBody>
      </p:sp>
      <p:sp>
        <p:nvSpPr>
          <p:cNvPr id="4" name="Title 3"/>
          <p:cNvSpPr>
            <a:spLocks noGrp="1"/>
          </p:cNvSpPr>
          <p:nvPr>
            <p:ph type="title"/>
          </p:nvPr>
        </p:nvSpPr>
        <p:spPr>
          <a:xfrm>
            <a:off x="908163" y="977668"/>
            <a:ext cx="9720000" cy="720000"/>
          </a:xfrm>
        </p:spPr>
        <p:txBody>
          <a:bodyPr/>
          <a:lstStyle/>
          <a:p>
            <a:r>
              <a:rPr lang="en-US" dirty="0" smtClean="0"/>
              <a:t>Healthier “treat” alternatives  </a:t>
            </a:r>
            <a:endParaRPr lang="en-GB" dirty="0"/>
          </a:p>
        </p:txBody>
      </p:sp>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070960" y="1923795"/>
            <a:ext cx="3114406" cy="2077309"/>
          </a:xfrm>
          <a:prstGeom prst="rect">
            <a:avLst/>
          </a:prstGeom>
        </p:spPr>
      </p:pic>
      <p:pic>
        <p:nvPicPr>
          <p:cNvPr id="7" name="Picture 6" descr="Image result for popcorn">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89143" y="1923798"/>
            <a:ext cx="1788831" cy="125569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Image result for jelly">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19159" y="1971047"/>
            <a:ext cx="1520553" cy="203005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2" descr="See the source imag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740845" y="4924424"/>
            <a:ext cx="1596773" cy="159677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Image result for crackers">
            <a:hlinkClick r:id="rId8"/>
          </p:cNvPr>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t="34627" b="17836"/>
          <a:stretch/>
        </p:blipFill>
        <p:spPr bwMode="auto">
          <a:xfrm>
            <a:off x="4337618" y="4821412"/>
            <a:ext cx="2393243" cy="180279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Malt loaf - Wikipedia"/>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684574" y="4001104"/>
            <a:ext cx="3432681" cy="2247296"/>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ealthy Carrot Cake Oatmeal Bars - Eat Fresh Glow"/>
          <p:cNvPicPr>
            <a:picLocks noChangeAspect="1" noChangeArrowheads="1"/>
          </p:cNvPicPr>
          <p:nvPr/>
        </p:nvPicPr>
        <p:blipFill rotWithShape="1">
          <a:blip r:embed="rId11">
            <a:extLst>
              <a:ext uri="{28A0092B-C50C-407E-A947-70E740481C1C}">
                <a14:useLocalDpi xmlns:a14="http://schemas.microsoft.com/office/drawing/2010/main" val="0"/>
              </a:ext>
            </a:extLst>
          </a:blip>
          <a:srcRect l="21577" t="9915" r="18254" b="13465"/>
          <a:stretch/>
        </p:blipFill>
        <p:spPr bwMode="auto">
          <a:xfrm>
            <a:off x="9335835" y="477948"/>
            <a:ext cx="937484" cy="1790700"/>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Best Healthy Non-Toxic Snack Bars (Granola, Nutrition, Energy, or Protein)"/>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964110" y="2067528"/>
            <a:ext cx="2371725" cy="1933576"/>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Easy fairy cakes"/>
          <p:cNvPicPr>
            <a:picLocks noChangeAspect="1" noChangeArrowheads="1"/>
          </p:cNvPicPr>
          <p:nvPr/>
        </p:nvPicPr>
        <p:blipFill rotWithShape="1">
          <a:blip r:embed="rId13">
            <a:extLst>
              <a:ext uri="{28A0092B-C50C-407E-A947-70E740481C1C}">
                <a14:useLocalDpi xmlns:a14="http://schemas.microsoft.com/office/drawing/2010/main" val="0"/>
              </a:ext>
            </a:extLst>
          </a:blip>
          <a:srcRect l="30325" t="1660"/>
          <a:stretch/>
        </p:blipFill>
        <p:spPr bwMode="auto">
          <a:xfrm>
            <a:off x="3618690" y="3219204"/>
            <a:ext cx="2097855" cy="1665504"/>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descr="Healthy Crisps: Low-calorie crisps that make the perfect snack"/>
          <p:cNvPicPr>
            <a:picLocks noChangeAspect="1" noChangeArrowheads="1"/>
          </p:cNvPicPr>
          <p:nvPr/>
        </p:nvPicPr>
        <p:blipFill rotWithShape="1">
          <a:blip r:embed="rId14">
            <a:extLst>
              <a:ext uri="{28A0092B-C50C-407E-A947-70E740481C1C}">
                <a14:useLocalDpi xmlns:a14="http://schemas.microsoft.com/office/drawing/2010/main" val="0"/>
              </a:ext>
            </a:extLst>
          </a:blip>
          <a:srcRect l="27449" r="26293"/>
          <a:stretch/>
        </p:blipFill>
        <p:spPr bwMode="auto">
          <a:xfrm>
            <a:off x="6730861" y="3871698"/>
            <a:ext cx="2036417" cy="2897402"/>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Jam and Cream Biscuits"/>
          <p:cNvPicPr>
            <a:picLocks noChangeAspect="1" noChangeArrowheads="1"/>
          </p:cNvPicPr>
          <p:nvPr/>
        </p:nvPicPr>
        <p:blipFill rotWithShape="1">
          <a:blip r:embed="rId15">
            <a:extLst>
              <a:ext uri="{28A0092B-C50C-407E-A947-70E740481C1C}">
                <a14:useLocalDpi xmlns:a14="http://schemas.microsoft.com/office/drawing/2010/main" val="0"/>
              </a:ext>
            </a:extLst>
          </a:blip>
          <a:srcRect t="47180"/>
          <a:stretch/>
        </p:blipFill>
        <p:spPr bwMode="auto">
          <a:xfrm>
            <a:off x="7173387" y="653230"/>
            <a:ext cx="2045823" cy="1440136"/>
          </a:xfrm>
          <a:prstGeom prst="rect">
            <a:avLst/>
          </a:prstGeom>
          <a:noFill/>
          <a:extLst>
            <a:ext uri="{909E8E84-426E-40DD-AFC4-6F175D3DCCD1}">
              <a14:hiddenFill xmlns:a14="http://schemas.microsoft.com/office/drawing/2010/main">
                <a:solidFill>
                  <a:srgbClr val="FFFFFF"/>
                </a:solidFill>
              </a14:hiddenFill>
            </a:ext>
          </a:extLst>
        </p:spPr>
      </p:pic>
      <p:pic>
        <p:nvPicPr>
          <p:cNvPr id="4110" name="Picture 14" descr="30 Days of Biscuit Bars - Day 1 - Varthis"/>
          <p:cNvPicPr>
            <a:picLocks noChangeAspect="1" noChangeArrowheads="1"/>
          </p:cNvPicPr>
          <p:nvPr/>
        </p:nvPicPr>
        <p:blipFill rotWithShape="1">
          <a:blip r:embed="rId16">
            <a:extLst>
              <a:ext uri="{28A0092B-C50C-407E-A947-70E740481C1C}">
                <a14:useLocalDpi xmlns:a14="http://schemas.microsoft.com/office/drawing/2010/main" val="0"/>
              </a:ext>
            </a:extLst>
          </a:blip>
          <a:srcRect l="8224" r="61921" b="10389"/>
          <a:stretch/>
        </p:blipFill>
        <p:spPr bwMode="auto">
          <a:xfrm>
            <a:off x="4571667" y="1357067"/>
            <a:ext cx="953955" cy="1862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42733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Drinks</a:t>
            </a:r>
            <a:endParaRPr lang="en-GB"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295839" y="1380379"/>
            <a:ext cx="3195406" cy="4790713"/>
          </a:xfrm>
          <a:prstGeom prst="rect">
            <a:avLst/>
          </a:prstGeom>
        </p:spPr>
      </p:pic>
      <p:sp>
        <p:nvSpPr>
          <p:cNvPr id="3" name="Subtitle 2"/>
          <p:cNvSpPr>
            <a:spLocks noGrp="1"/>
          </p:cNvSpPr>
          <p:nvPr>
            <p:ph type="subTitle" idx="1"/>
          </p:nvPr>
        </p:nvSpPr>
        <p:spPr>
          <a:xfrm>
            <a:off x="1169277" y="2571092"/>
            <a:ext cx="2666123" cy="3600000"/>
          </a:xfrm>
        </p:spPr>
        <p:txBody>
          <a:bodyPr/>
          <a:lstStyle/>
          <a:p>
            <a:pPr marL="0" indent="0">
              <a:buNone/>
            </a:pPr>
            <a:r>
              <a:rPr lang="en-GB" dirty="0" smtClean="0"/>
              <a:t>A packed lunch should include a drink. </a:t>
            </a:r>
            <a:endParaRPr lang="en-GB" dirty="0"/>
          </a:p>
          <a:p>
            <a:r>
              <a:rPr lang="en-GB" dirty="0" smtClean="0"/>
              <a:t>Healthy </a:t>
            </a:r>
            <a:r>
              <a:rPr lang="en-GB" dirty="0"/>
              <a:t>options include </a:t>
            </a:r>
            <a:r>
              <a:rPr lang="en-GB" dirty="0" smtClean="0"/>
              <a:t>water, semi-skimmed </a:t>
            </a:r>
            <a:r>
              <a:rPr lang="en-GB" dirty="0"/>
              <a:t>or 1% </a:t>
            </a:r>
            <a:r>
              <a:rPr lang="en-GB" dirty="0" smtClean="0"/>
              <a:t>milk. </a:t>
            </a:r>
            <a:endParaRPr lang="en-GB" dirty="0"/>
          </a:p>
          <a:p>
            <a:r>
              <a:rPr lang="en-GB" dirty="0"/>
              <a:t>You could also give your child fruit juice or smoothie – but remember, fruit juice and smoothies should be limited to a combined total of 150ml a day. </a:t>
            </a:r>
            <a:endParaRPr lang="en-US" dirty="0"/>
          </a:p>
        </p:txBody>
      </p:sp>
      <p:pic>
        <p:nvPicPr>
          <p:cNvPr id="5" name="Picture 2" descr="Image result for glass of milk">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30900" y="1203798"/>
            <a:ext cx="2463056" cy="33400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99395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dirty="0"/>
          </a:p>
        </p:txBody>
      </p:sp>
      <p:sp>
        <p:nvSpPr>
          <p:cNvPr id="4" name="Title 1"/>
          <p:cNvSpPr txBox="1">
            <a:spLocks noGrp="1"/>
          </p:cNvSpPr>
          <p:nvPr>
            <p:ph type="ctrTitle"/>
          </p:nvPr>
        </p:nvSpPr>
        <p:spPr>
          <a:xfrm>
            <a:off x="712074" y="1203798"/>
            <a:ext cx="9720000" cy="720000"/>
          </a:xfrm>
          <a:prstGeom prst="rect">
            <a:avLst/>
          </a:prstGeom>
        </p:spPr>
        <p:txBody>
          <a:bodyPr lIns="0" tIns="0" rIns="0" bIns="0" anchor="t"/>
          <a:lstStyle>
            <a:lvl1pPr algn="l" defTabSz="914400" rtl="0" eaLnBrk="1" latinLnBrk="0" hangingPunct="1">
              <a:lnSpc>
                <a:spcPct val="90000"/>
              </a:lnSpc>
              <a:spcBef>
                <a:spcPct val="0"/>
              </a:spcBef>
              <a:buNone/>
              <a:defRPr sz="3400" b="1" i="0" kern="1200">
                <a:solidFill>
                  <a:srgbClr val="158B44"/>
                </a:solidFill>
                <a:latin typeface="Arial" charset="0"/>
                <a:ea typeface="Arial" charset="0"/>
                <a:cs typeface="Arial"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smtClean="0"/>
              <a:t>Ideas of a whole lunchbox</a:t>
            </a:r>
            <a:endParaRPr kumimoji="0" lang="en-US" sz="3400" b="1" i="0" u="none" strike="noStrike" kern="1200" cap="none" spc="0" normalizeH="0" baseline="0" noProof="0" dirty="0">
              <a:ln>
                <a:noFill/>
              </a:ln>
              <a:solidFill>
                <a:srgbClr val="158B44"/>
              </a:solidFill>
              <a:effectLst/>
              <a:uLnTx/>
              <a:uFillTx/>
              <a:latin typeface="Arial" charset="0"/>
              <a:cs typeface="Arial" charset="0"/>
            </a:endParaRPr>
          </a:p>
        </p:txBody>
      </p:sp>
      <p:pic>
        <p:nvPicPr>
          <p:cNvPr id="5" name="Picture 2" descr="Image result for healthy lunchbox ideas">
            <a:hlinkClick r:id="rId2"/>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8214" b="3506"/>
          <a:stretch/>
        </p:blipFill>
        <p:spPr bwMode="auto">
          <a:xfrm>
            <a:off x="108123" y="2002877"/>
            <a:ext cx="6936705" cy="473643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Kid's Lunch Box Ideas"/>
          <p:cNvPicPr>
            <a:picLocks noChangeAspect="1" noChangeArrowheads="1"/>
          </p:cNvPicPr>
          <p:nvPr/>
        </p:nvPicPr>
        <p:blipFill rotWithShape="1">
          <a:blip r:embed="rId4">
            <a:extLst>
              <a:ext uri="{28A0092B-C50C-407E-A947-70E740481C1C}">
                <a14:useLocalDpi xmlns:a14="http://schemas.microsoft.com/office/drawing/2010/main" val="0"/>
              </a:ext>
            </a:extLst>
          </a:blip>
          <a:srcRect l="2972" t="2416" r="3250" b="2334"/>
          <a:stretch/>
        </p:blipFill>
        <p:spPr bwMode="auto">
          <a:xfrm>
            <a:off x="7220409" y="452298"/>
            <a:ext cx="4730020" cy="6405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97019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8022484" y="1854437"/>
            <a:ext cx="2959654" cy="4600472"/>
          </a:xfrm>
          <a:prstGeom prst="roundRect">
            <a:avLst/>
          </a:prstGeom>
          <a:noFill/>
          <a:ln>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p:cNvSpPr txBox="1"/>
          <p:nvPr/>
        </p:nvSpPr>
        <p:spPr>
          <a:xfrm>
            <a:off x="8067750" y="1727245"/>
            <a:ext cx="2869122" cy="575542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1"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 healthy, balanced lunchbox should include: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Starchy carbohydrates, e.g. potatoes, bread, rice</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and pasta -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a:t>
            </a:r>
            <a:r>
              <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hoose wholegrain or higher </a:t>
            </a:r>
            <a:r>
              <a:rPr kumimoji="0" lang="en-US" sz="1200" b="0" i="0" u="none" strike="noStrike" kern="1200" cap="none" spc="0" normalizeH="0" baseline="0" noProof="0" dirty="0" err="1" smtClean="0">
                <a:ln>
                  <a:noFill/>
                </a:ln>
                <a:solidFill>
                  <a:prstClr val="black"/>
                </a:solidFill>
                <a:effectLst/>
                <a:uLnTx/>
                <a:uFillTx/>
                <a:latin typeface="Arial" panose="020B0604020202020204" pitchFamily="34" charset="0"/>
                <a:ea typeface="+mn-ea"/>
                <a:cs typeface="Arial" panose="020B0604020202020204" pitchFamily="34" charset="0"/>
              </a:rPr>
              <a:t>fibre</a:t>
            </a:r>
            <a:r>
              <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 versions when possible!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Plenty of fruit and vegetables – aim for a variety!</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 portion of beans, pulses, fish, eggs, meat and other proteins.</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 dairy food or calcium fortified dairy alternative.</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 drink, e.g. water semi-skimmed milk or 1% milk.</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A small amount of unsaturated oils and spreads (if included).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3" name="Title 1"/>
          <p:cNvSpPr txBox="1">
            <a:spLocks/>
          </p:cNvSpPr>
          <p:nvPr/>
        </p:nvSpPr>
        <p:spPr>
          <a:xfrm>
            <a:off x="458074" y="818498"/>
            <a:ext cx="9720000" cy="720000"/>
          </a:xfrm>
          <a:prstGeom prst="rect">
            <a:avLst/>
          </a:prstGeom>
        </p:spPr>
        <p:txBody>
          <a:bodyPr lIns="0" tIns="0" rIns="0" bIns="0" anchor="t"/>
          <a:lstStyle>
            <a:lvl1pPr algn="l" defTabSz="914400" rtl="0" eaLnBrk="1" latinLnBrk="0" hangingPunct="1">
              <a:lnSpc>
                <a:spcPct val="90000"/>
              </a:lnSpc>
              <a:spcBef>
                <a:spcPct val="0"/>
              </a:spcBef>
              <a:buNone/>
              <a:defRPr sz="3400" b="1" i="0" kern="1200">
                <a:solidFill>
                  <a:srgbClr val="158B44"/>
                </a:solidFill>
                <a:latin typeface="Arial" charset="0"/>
                <a:ea typeface="Arial" charset="0"/>
                <a:cs typeface="Arial" charset="0"/>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400" b="1" i="0" u="none" strike="noStrike" kern="1200" cap="none" spc="0" normalizeH="0" baseline="0" noProof="0" dirty="0" smtClean="0">
                <a:ln>
                  <a:noFill/>
                </a:ln>
                <a:solidFill>
                  <a:srgbClr val="158B44"/>
                </a:solidFill>
                <a:effectLst/>
                <a:uLnTx/>
                <a:uFillTx/>
                <a:latin typeface="Arial" charset="0"/>
                <a:cs typeface="Arial" charset="0"/>
              </a:rPr>
              <a:t>Summary</a:t>
            </a:r>
            <a:endParaRPr kumimoji="0" lang="en-US" sz="3400" b="1" i="0" u="none" strike="noStrike" kern="1200" cap="none" spc="0" normalizeH="0" baseline="0" noProof="0" dirty="0">
              <a:ln>
                <a:noFill/>
              </a:ln>
              <a:solidFill>
                <a:srgbClr val="158B44"/>
              </a:solidFill>
              <a:effectLst/>
              <a:uLnTx/>
              <a:uFillTx/>
              <a:latin typeface="Arial" charset="0"/>
              <a:cs typeface="Arial" charset="0"/>
            </a:endParaRPr>
          </a:p>
        </p:txBody>
      </p:sp>
      <p:sp>
        <p:nvSpPr>
          <p:cNvPr id="14" name="Rectangle 13"/>
          <p:cNvSpPr/>
          <p:nvPr/>
        </p:nvSpPr>
        <p:spPr>
          <a:xfrm>
            <a:off x="8076296" y="2540195"/>
            <a:ext cx="308098" cy="276999"/>
          </a:xfrm>
          <a:prstGeom prst="rect">
            <a:avLst/>
          </a:prstGeom>
        </p:spPr>
        <p:txBody>
          <a:bodyPr wrap="none">
            <a:spAutoFit/>
          </a:bodyPr>
          <a:lstStyle/>
          <a:p>
            <a:r>
              <a:rPr lang="en-GB" sz="1200" dirty="0">
                <a:solidFill>
                  <a:schemeClr val="accent6">
                    <a:lumMod val="75000"/>
                  </a:schemeClr>
                </a:solidFill>
              </a:rPr>
              <a:t>✔</a:t>
            </a:r>
          </a:p>
        </p:txBody>
      </p:sp>
      <p:sp>
        <p:nvSpPr>
          <p:cNvPr id="18" name="Rectangle 17"/>
          <p:cNvSpPr/>
          <p:nvPr/>
        </p:nvSpPr>
        <p:spPr>
          <a:xfrm>
            <a:off x="8074647" y="3463524"/>
            <a:ext cx="308098" cy="276999"/>
          </a:xfrm>
          <a:prstGeom prst="rect">
            <a:avLst/>
          </a:prstGeom>
        </p:spPr>
        <p:txBody>
          <a:bodyPr wrap="none">
            <a:spAutoFit/>
          </a:bodyPr>
          <a:lstStyle/>
          <a:p>
            <a:r>
              <a:rPr lang="en-GB" sz="1200" dirty="0">
                <a:solidFill>
                  <a:schemeClr val="accent6">
                    <a:lumMod val="75000"/>
                  </a:schemeClr>
                </a:solidFill>
              </a:rPr>
              <a:t>✔</a:t>
            </a:r>
          </a:p>
        </p:txBody>
      </p:sp>
      <p:sp>
        <p:nvSpPr>
          <p:cNvPr id="20" name="Rectangle 19"/>
          <p:cNvSpPr/>
          <p:nvPr/>
        </p:nvSpPr>
        <p:spPr>
          <a:xfrm>
            <a:off x="8083158" y="4010845"/>
            <a:ext cx="308098" cy="276999"/>
          </a:xfrm>
          <a:prstGeom prst="rect">
            <a:avLst/>
          </a:prstGeom>
        </p:spPr>
        <p:txBody>
          <a:bodyPr wrap="none">
            <a:spAutoFit/>
          </a:bodyPr>
          <a:lstStyle/>
          <a:p>
            <a:r>
              <a:rPr lang="en-GB" sz="1200" dirty="0">
                <a:solidFill>
                  <a:schemeClr val="accent6">
                    <a:lumMod val="75000"/>
                  </a:schemeClr>
                </a:solidFill>
              </a:rPr>
              <a:t>✔</a:t>
            </a:r>
          </a:p>
        </p:txBody>
      </p:sp>
      <p:sp>
        <p:nvSpPr>
          <p:cNvPr id="22" name="Rectangle 21"/>
          <p:cNvSpPr/>
          <p:nvPr/>
        </p:nvSpPr>
        <p:spPr>
          <a:xfrm>
            <a:off x="8083158" y="4558166"/>
            <a:ext cx="262781" cy="280568"/>
          </a:xfrm>
          <a:prstGeom prst="rect">
            <a:avLst/>
          </a:prstGeom>
        </p:spPr>
        <p:txBody>
          <a:bodyPr wrap="square">
            <a:spAutoFit/>
          </a:bodyPr>
          <a:lstStyle/>
          <a:p>
            <a:r>
              <a:rPr lang="en-GB" sz="1200" dirty="0">
                <a:solidFill>
                  <a:schemeClr val="accent6">
                    <a:lumMod val="75000"/>
                  </a:schemeClr>
                </a:solidFill>
              </a:rPr>
              <a:t>✔</a:t>
            </a:r>
          </a:p>
        </p:txBody>
      </p:sp>
      <p:sp>
        <p:nvSpPr>
          <p:cNvPr id="24" name="Rectangle 23"/>
          <p:cNvSpPr/>
          <p:nvPr/>
        </p:nvSpPr>
        <p:spPr>
          <a:xfrm>
            <a:off x="8083157" y="5102220"/>
            <a:ext cx="262781" cy="280568"/>
          </a:xfrm>
          <a:prstGeom prst="rect">
            <a:avLst/>
          </a:prstGeom>
        </p:spPr>
        <p:txBody>
          <a:bodyPr wrap="square">
            <a:spAutoFit/>
          </a:bodyPr>
          <a:lstStyle/>
          <a:p>
            <a:r>
              <a:rPr lang="en-GB" sz="1200" dirty="0">
                <a:solidFill>
                  <a:schemeClr val="accent6">
                    <a:lumMod val="75000"/>
                  </a:schemeClr>
                </a:solidFill>
              </a:rPr>
              <a:t>✔</a:t>
            </a:r>
          </a:p>
        </p:txBody>
      </p:sp>
      <p:sp>
        <p:nvSpPr>
          <p:cNvPr id="25" name="Rectangle 24"/>
          <p:cNvSpPr/>
          <p:nvPr/>
        </p:nvSpPr>
        <p:spPr>
          <a:xfrm>
            <a:off x="8083156" y="5653110"/>
            <a:ext cx="262781" cy="280568"/>
          </a:xfrm>
          <a:prstGeom prst="rect">
            <a:avLst/>
          </a:prstGeom>
        </p:spPr>
        <p:txBody>
          <a:bodyPr wrap="square">
            <a:spAutoFit/>
          </a:bodyPr>
          <a:lstStyle/>
          <a:p>
            <a:r>
              <a:rPr lang="en-GB" sz="1200" dirty="0">
                <a:solidFill>
                  <a:schemeClr val="accent6">
                    <a:lumMod val="75000"/>
                  </a:schemeClr>
                </a:solidFill>
              </a:rPr>
              <a:t>✔</a:t>
            </a:r>
          </a:p>
        </p:txBody>
      </p:sp>
      <p:pic>
        <p:nvPicPr>
          <p:cNvPr id="15" name="Picture 1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13509" y="1251546"/>
            <a:ext cx="7522391" cy="5469298"/>
          </a:xfrm>
          <a:prstGeom prst="rect">
            <a:avLst/>
          </a:prstGeom>
        </p:spPr>
      </p:pic>
    </p:spTree>
    <p:extLst>
      <p:ext uri="{BB962C8B-B14F-4D97-AF65-F5344CB8AC3E}">
        <p14:creationId xmlns:p14="http://schemas.microsoft.com/office/powerpoint/2010/main" val="2285289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8" grpId="0"/>
      <p:bldP spid="20" grpId="0"/>
      <p:bldP spid="22" grpId="0"/>
      <p:bldP spid="24" grpId="0"/>
      <p:bldP spid="2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Healthy lunchbox</a:t>
            </a:r>
            <a:endParaRPr lang="en-GB" dirty="0"/>
          </a:p>
        </p:txBody>
      </p:sp>
      <p:sp>
        <p:nvSpPr>
          <p:cNvPr id="3" name="Subtitle 2"/>
          <p:cNvSpPr>
            <a:spLocks noGrp="1"/>
          </p:cNvSpPr>
          <p:nvPr>
            <p:ph type="subTitle" idx="1"/>
          </p:nvPr>
        </p:nvSpPr>
        <p:spPr>
          <a:xfrm>
            <a:off x="1153512" y="2781300"/>
            <a:ext cx="9144000" cy="3524561"/>
          </a:xfrm>
        </p:spPr>
        <p:txBody>
          <a:bodyPr/>
          <a:lstStyle/>
          <a:p>
            <a:pPr marL="0" indent="0" algn="ctr">
              <a:buNone/>
            </a:pPr>
            <a:r>
              <a:rPr lang="en-GB" sz="3600" dirty="0" smtClean="0"/>
              <a:t>For further information, go to:</a:t>
            </a:r>
          </a:p>
          <a:p>
            <a:pPr marL="0" indent="0" algn="ctr">
              <a:buNone/>
            </a:pPr>
            <a:r>
              <a:rPr lang="en-GB" sz="3600" dirty="0" smtClean="0">
                <a:hlinkClick r:id="rId2"/>
              </a:rPr>
              <a:t>www.nutrition.org.uk</a:t>
            </a:r>
            <a:endParaRPr lang="en-GB" sz="3600" dirty="0" smtClean="0"/>
          </a:p>
          <a:p>
            <a:pPr marL="0" indent="0" algn="ctr">
              <a:buNone/>
            </a:pPr>
            <a:r>
              <a:rPr lang="en-GB" sz="3600" dirty="0" smtClean="0"/>
              <a:t>Or </a:t>
            </a:r>
          </a:p>
          <a:p>
            <a:pPr marL="0" indent="0" algn="ctr">
              <a:buNone/>
            </a:pPr>
            <a:r>
              <a:rPr lang="en-GB" sz="3600" dirty="0">
                <a:hlinkClick r:id="rId3"/>
              </a:rPr>
              <a:t>https://www.doverpark.co.uk/school-dinner-menu-food-policy-snacks-and-packed-l</a:t>
            </a:r>
            <a:r>
              <a:rPr lang="en-GB" sz="3600" dirty="0" smtClean="0">
                <a:hlinkClick r:id="rId3"/>
              </a:rPr>
              <a:t>/</a:t>
            </a:r>
            <a:endParaRPr lang="en-GB" sz="3600" dirty="0" smtClean="0"/>
          </a:p>
          <a:p>
            <a:pPr marL="0" indent="0" algn="ctr">
              <a:buNone/>
            </a:pPr>
            <a:endParaRPr lang="en-GB" sz="3600" dirty="0"/>
          </a:p>
        </p:txBody>
      </p:sp>
    </p:spTree>
    <p:extLst>
      <p:ext uri="{BB962C8B-B14F-4D97-AF65-F5344CB8AC3E}">
        <p14:creationId xmlns:p14="http://schemas.microsoft.com/office/powerpoint/2010/main" val="259053866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2170</TotalTime>
  <Words>838</Words>
  <Application>Microsoft Office PowerPoint</Application>
  <PresentationFormat>Widescreen</PresentationFormat>
  <Paragraphs>113</Paragraphs>
  <Slides>17</Slides>
  <Notes>0</Notes>
  <HiddenSlides>0</HiddenSlides>
  <MMClips>0</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17</vt:i4>
      </vt:variant>
    </vt:vector>
  </HeadingPairs>
  <TitlesOfParts>
    <vt:vector size="24" baseType="lpstr">
      <vt:lpstr>Arial</vt:lpstr>
      <vt:lpstr>Calibri</vt:lpstr>
      <vt:lpstr>Wingdings</vt:lpstr>
      <vt:lpstr>Office Theme</vt:lpstr>
      <vt:lpstr>Custom Design</vt:lpstr>
      <vt:lpstr>1_Custom Design</vt:lpstr>
      <vt:lpstr>3_Custom Design</vt:lpstr>
      <vt:lpstr>Healthy Lunchbox</vt:lpstr>
      <vt:lpstr>The Eatwell guide</vt:lpstr>
      <vt:lpstr>Breaktime snacks </vt:lpstr>
      <vt:lpstr>PowerPoint Presentation</vt:lpstr>
      <vt:lpstr>Potatoes, bread, rice, pasta and other starchy carbohydrates</vt:lpstr>
      <vt:lpstr>Potatoes, bread, rice, pasta and other starchy carbohydrates</vt:lpstr>
      <vt:lpstr>Fruit and vegetables</vt:lpstr>
      <vt:lpstr>Fruit and vegetables</vt:lpstr>
      <vt:lpstr>Beans, pulses, fish, eggs, meat and other proteins</vt:lpstr>
      <vt:lpstr>Beans, pulses, fish, eggs, meat and other proteins</vt:lpstr>
      <vt:lpstr>Dairy and alternatives</vt:lpstr>
      <vt:lpstr>Dairy and alternatives</vt:lpstr>
      <vt:lpstr>Healthier “treat” alternatives  </vt:lpstr>
      <vt:lpstr>Drinks</vt:lpstr>
      <vt:lpstr>Ideas of a whole lunchbox</vt:lpstr>
      <vt:lpstr>PowerPoint Presentation</vt:lpstr>
      <vt:lpstr>Healthy lunchbox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Glenn Carter</dc:creator>
  <cp:lastModifiedBy>Yasmin Morley</cp:lastModifiedBy>
  <cp:revision>236</cp:revision>
  <cp:lastPrinted>2019-06-26T10:13:21Z</cp:lastPrinted>
  <dcterms:created xsi:type="dcterms:W3CDTF">2018-10-10T09:22:08Z</dcterms:created>
  <dcterms:modified xsi:type="dcterms:W3CDTF">2025-11-24T11:28:44Z</dcterms:modified>
</cp:coreProperties>
</file>